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276" r:id="rId2"/>
    <p:sldId id="257" r:id="rId3"/>
    <p:sldId id="279" r:id="rId4"/>
    <p:sldId id="299" r:id="rId5"/>
    <p:sldId id="280" r:id="rId6"/>
    <p:sldId id="281" r:id="rId7"/>
    <p:sldId id="282" r:id="rId8"/>
    <p:sldId id="283" r:id="rId9"/>
    <p:sldId id="284" r:id="rId10"/>
    <p:sldId id="285" r:id="rId11"/>
    <p:sldId id="286" r:id="rId12"/>
    <p:sldId id="287" r:id="rId13"/>
    <p:sldId id="288" r:id="rId14"/>
    <p:sldId id="289" r:id="rId15"/>
    <p:sldId id="291" r:id="rId16"/>
    <p:sldId id="292" r:id="rId17"/>
    <p:sldId id="293" r:id="rId18"/>
    <p:sldId id="294" r:id="rId19"/>
    <p:sldId id="295" r:id="rId20"/>
    <p:sldId id="297" r:id="rId21"/>
    <p:sldId id="296" r:id="rId22"/>
    <p:sldId id="298" r:id="rId23"/>
    <p:sldId id="300" r:id="rId24"/>
    <p:sldId id="272" r:id="rId25"/>
    <p:sldId id="269" r:id="rId26"/>
  </p:sldIdLst>
  <p:sldSz cx="7556500" cy="10261600"/>
  <p:notesSz cx="7556500" cy="102616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及公共部分" id="{A4E448EA-9377-4F85-B491-698838872931}">
          <p14:sldIdLst>
            <p14:sldId id="276"/>
            <p14:sldId id="257"/>
          </p14:sldIdLst>
        </p14:section>
        <p14:section name="投标产品功能性能" id="{1B07331B-4008-4438-88EC-47D2DFCE6EDC}">
          <p14:sldIdLst>
            <p14:sldId id="279"/>
            <p14:sldId id="299"/>
            <p14:sldId id="280"/>
            <p14:sldId id="281"/>
            <p14:sldId id="282"/>
            <p14:sldId id="283"/>
            <p14:sldId id="284"/>
            <p14:sldId id="285"/>
            <p14:sldId id="286"/>
            <p14:sldId id="287"/>
            <p14:sldId id="288"/>
            <p14:sldId id="289"/>
            <p14:sldId id="291"/>
            <p14:sldId id="292"/>
            <p14:sldId id="293"/>
            <p14:sldId id="294"/>
            <p14:sldId id="295"/>
            <p14:sldId id="297"/>
            <p14:sldId id="296"/>
            <p14:sldId id="298"/>
            <p14:sldId id="300"/>
            <p14:sldId id="272"/>
          </p14:sldIdLst>
        </p14:section>
        <p14:section name="封底" id="{4389FC41-E07B-42DB-8E33-8C47676A153B}">
          <p14:sldIdLst>
            <p14:sldId id="269"/>
          </p14:sldIdLst>
        </p14:section>
      </p14:sectionLst>
    </p:ext>
    <p:ext uri="{EFAFB233-063F-42B5-8137-9DF3F51BA10A}">
      <p15:sldGuideLst xmlns:p15="http://schemas.microsoft.com/office/powerpoint/2012/main">
        <p15:guide id="1" orient="horz" pos="2848" userDrawn="1">
          <p15:clr>
            <a:srgbClr val="A4A3A4"/>
          </p15:clr>
        </p15:guide>
        <p15:guide id="2" pos="2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5656"/>
    <a:srgbClr val="606551"/>
    <a:srgbClr val="5F644F"/>
    <a:srgbClr val="DDDED9"/>
    <a:srgbClr val="5E6157"/>
    <a:srgbClr val="7F8870"/>
    <a:srgbClr val="F0EDE6"/>
    <a:srgbClr val="5C644C"/>
    <a:srgbClr val="FFFFF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60"/>
  </p:normalViewPr>
  <p:slideViewPr>
    <p:cSldViewPr showGuides="1">
      <p:cViewPr varScale="1">
        <p:scale>
          <a:sx n="77" d="100"/>
          <a:sy n="77" d="100"/>
        </p:scale>
        <p:origin x="3226" y="67"/>
      </p:cViewPr>
      <p:guideLst>
        <p:guide orient="horz" pos="2848"/>
        <p:guide pos="2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14862"/>
          </a:xfrm>
          <a:prstGeom prst="rect">
            <a:avLst/>
          </a:prstGeom>
        </p:spPr>
        <p:txBody>
          <a:bodyPr vert="horz" lIns="91440" tIns="45720" rIns="91440" bIns="45720" rtlCol="0"/>
          <a:lstStyle>
            <a:lvl1pPr algn="l">
              <a:defRPr sz="1320"/>
            </a:lvl1pPr>
          </a:lstStyle>
          <a:p>
            <a:endParaRPr lang="zh-CN" altLang="en-US"/>
          </a:p>
        </p:txBody>
      </p:sp>
      <p:sp>
        <p:nvSpPr>
          <p:cNvPr id="3" name="日期占位符 2"/>
          <p:cNvSpPr>
            <a:spLocks noGrp="1"/>
          </p:cNvSpPr>
          <p:nvPr>
            <p:ph type="dt" sz="quarter" idx="1"/>
          </p:nvPr>
        </p:nvSpPr>
        <p:spPr>
          <a:xfrm>
            <a:off x="4280268" y="0"/>
            <a:ext cx="3274483" cy="514862"/>
          </a:xfrm>
          <a:prstGeom prst="rect">
            <a:avLst/>
          </a:prstGeom>
        </p:spPr>
        <p:txBody>
          <a:bodyPr vert="horz" lIns="91440" tIns="45720" rIns="91440" bIns="45720" rtlCol="0"/>
          <a:lstStyle>
            <a:lvl1pPr algn="r">
              <a:defRPr sz="1320"/>
            </a:lvl1pPr>
          </a:lstStyle>
          <a:p>
            <a:fld id="{0F9B84EA-7D68-4D60-9CB1-D50884785D1C}" type="datetimeFigureOut">
              <a:rPr lang="zh-CN" altLang="en-US" smtClean="0"/>
              <a:t>2025/12/9</a:t>
            </a:fld>
            <a:endParaRPr lang="zh-CN" altLang="en-US"/>
          </a:p>
        </p:txBody>
      </p:sp>
      <p:sp>
        <p:nvSpPr>
          <p:cNvPr id="4" name="页脚占位符 3"/>
          <p:cNvSpPr>
            <a:spLocks noGrp="1"/>
          </p:cNvSpPr>
          <p:nvPr>
            <p:ph type="ftr" sz="quarter" idx="2"/>
          </p:nvPr>
        </p:nvSpPr>
        <p:spPr>
          <a:xfrm>
            <a:off x="0" y="9746739"/>
            <a:ext cx="3274483" cy="514861"/>
          </a:xfrm>
          <a:prstGeom prst="rect">
            <a:avLst/>
          </a:prstGeom>
        </p:spPr>
        <p:txBody>
          <a:bodyPr vert="horz" lIns="91440" tIns="45720" rIns="91440" bIns="45720" rtlCol="0" anchor="b"/>
          <a:lstStyle>
            <a:lvl1pPr algn="l">
              <a:defRPr sz="1320"/>
            </a:lvl1pPr>
          </a:lstStyle>
          <a:p>
            <a:endParaRPr lang="zh-CN" altLang="en-US"/>
          </a:p>
        </p:txBody>
      </p:sp>
      <p:sp>
        <p:nvSpPr>
          <p:cNvPr id="5" name="灯片编号占位符 4"/>
          <p:cNvSpPr>
            <a:spLocks noGrp="1"/>
          </p:cNvSpPr>
          <p:nvPr>
            <p:ph type="sldNum" sz="quarter" idx="3"/>
          </p:nvPr>
        </p:nvSpPr>
        <p:spPr>
          <a:xfrm>
            <a:off x="4280268" y="9746739"/>
            <a:ext cx="3274483" cy="514861"/>
          </a:xfrm>
          <a:prstGeom prst="rect">
            <a:avLst/>
          </a:prstGeom>
        </p:spPr>
        <p:txBody>
          <a:bodyPr vert="horz" lIns="91440" tIns="45720" rIns="91440" bIns="45720" rtlCol="0" anchor="b"/>
          <a:lstStyle>
            <a:lvl1pPr algn="r">
              <a:defRPr sz="132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7483306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1486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280268" y="0"/>
            <a:ext cx="3274483" cy="51486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2025/12/9</a:t>
            </a:fld>
            <a:endParaRPr lang="zh-CN" altLang="en-US"/>
          </a:p>
        </p:txBody>
      </p:sp>
      <p:sp>
        <p:nvSpPr>
          <p:cNvPr id="4" name="幻灯片图像占位符 3"/>
          <p:cNvSpPr>
            <a:spLocks noGrp="1" noRot="1" noChangeAspect="1"/>
          </p:cNvSpPr>
          <p:nvPr>
            <p:ph type="sldImg" idx="2"/>
          </p:nvPr>
        </p:nvSpPr>
        <p:spPr>
          <a:xfrm>
            <a:off x="699770" y="1282700"/>
            <a:ext cx="6156960" cy="346329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55650" y="4938395"/>
            <a:ext cx="6045200" cy="4040505"/>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46739"/>
            <a:ext cx="3274483" cy="51486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280268" y="9746739"/>
            <a:ext cx="3274483" cy="51486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59002561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投标彩页模板">
    <p:spTree>
      <p:nvGrpSpPr>
        <p:cNvPr id="1" name=""/>
        <p:cNvGrpSpPr/>
        <p:nvPr/>
      </p:nvGrpSpPr>
      <p:grpSpPr>
        <a:xfrm>
          <a:off x="0" y="0"/>
          <a:ext cx="0" cy="0"/>
          <a:chOff x="0" y="0"/>
          <a:chExt cx="0" cy="0"/>
        </a:xfrm>
      </p:grpSpPr>
      <p:grpSp>
        <p:nvGrpSpPr>
          <p:cNvPr id="7" name="组合 6"/>
          <p:cNvGrpSpPr/>
          <p:nvPr userDrawn="1"/>
        </p:nvGrpSpPr>
        <p:grpSpPr>
          <a:xfrm>
            <a:off x="0" y="0"/>
            <a:ext cx="7556500" cy="857706"/>
            <a:chOff x="0" y="0"/>
            <a:chExt cx="7556500" cy="857706"/>
          </a:xfrm>
        </p:grpSpPr>
        <p:pic>
          <p:nvPicPr>
            <p:cNvPr id="11" name="图片 10"/>
            <p:cNvPicPr>
              <a:picLocks noChangeAspect="1"/>
            </p:cNvPicPr>
            <p:nvPr userDrawn="1"/>
          </p:nvPicPr>
          <p:blipFill rotWithShape="1">
            <a:blip r:embed="rId2">
              <a:extLst>
                <a:ext uri="{28A0092B-C50C-407E-A947-70E740481C1C}">
                  <a14:useLocalDpi xmlns:a14="http://schemas.microsoft.com/office/drawing/2010/main" val="0"/>
                </a:ext>
              </a:extLst>
            </a:blip>
            <a:srcRect b="91632"/>
            <a:stretch>
              <a:fillRect/>
            </a:stretch>
          </p:blipFill>
          <p:spPr>
            <a:xfrm>
              <a:off x="0" y="0"/>
              <a:ext cx="7556500" cy="857706"/>
            </a:xfrm>
            <a:prstGeom prst="rect">
              <a:avLst/>
            </a:prstGeom>
          </p:spPr>
        </p:pic>
        <p:sp>
          <p:nvSpPr>
            <p:cNvPr id="15" name="灯片编号占位符 3"/>
            <p:cNvSpPr txBox="1"/>
            <p:nvPr userDrawn="1"/>
          </p:nvSpPr>
          <p:spPr>
            <a:xfrm>
              <a:off x="4566346" y="607860"/>
              <a:ext cx="2286000" cy="171750"/>
            </a:xfrm>
            <a:prstGeom prst="rect">
              <a:avLst/>
            </a:prstGeom>
            <a:solidFill>
              <a:srgbClr val="606551"/>
            </a:solidFill>
          </p:spPr>
          <p:txBody>
            <a:bodyPr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solidFill>
                  <a:latin typeface="黑体" panose="02010609060101010101" pitchFamily="49" charset="-122"/>
                  <a:ea typeface="黑体" panose="02010609060101010101" pitchFamily="49" charset="-122"/>
                </a:rPr>
                <a:t>智慧指挥调度产品系列</a:t>
              </a:r>
              <a:endParaRPr lang="en-US" altLang="zh-CN" sz="1200" dirty="0">
                <a:solidFill>
                  <a:schemeClr val="bg1"/>
                </a:solidFill>
                <a:latin typeface="黑体" panose="02010609060101010101" pitchFamily="49" charset="-122"/>
                <a:ea typeface="黑体" panose="02010609060101010101" pitchFamily="49" charset="-122"/>
              </a:endParaRPr>
            </a:p>
          </p:txBody>
        </p:sp>
      </p:grpSp>
      <p:sp>
        <p:nvSpPr>
          <p:cNvPr id="4" name="灯片编号占位符 3"/>
          <p:cNvSpPr txBox="1"/>
          <p:nvPr userDrawn="1"/>
        </p:nvSpPr>
        <p:spPr>
          <a:xfrm>
            <a:off x="4174490" y="604520"/>
            <a:ext cx="2678430" cy="171450"/>
          </a:xfrm>
          <a:prstGeom prst="rect">
            <a:avLst/>
          </a:prstGeom>
          <a:solidFill>
            <a:srgbClr val="606551"/>
          </a:solidFill>
        </p:spPr>
        <p:txBody>
          <a:bodyPr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solidFill>
                <a:latin typeface="黑体" panose="02010609060101010101" pitchFamily="49" charset="-122"/>
                <a:ea typeface="黑体" panose="02010609060101010101" pitchFamily="49" charset="-122"/>
              </a:rPr>
              <a:t>北京佳讯飞鸿电气电气股份有限公司</a:t>
            </a:r>
          </a:p>
        </p:txBody>
      </p:sp>
      <p:sp>
        <p:nvSpPr>
          <p:cNvPr id="5" name="灯片编号占位符 1"/>
          <p:cNvSpPr>
            <a:spLocks noGrp="1"/>
          </p:cNvSpPr>
          <p:nvPr userDrawn="1"/>
        </p:nvSpPr>
        <p:spPr>
          <a:xfrm>
            <a:off x="0" y="9702800"/>
            <a:ext cx="1034827" cy="235712"/>
          </a:xfrm>
          <a:prstGeom prst="rect">
            <a:avLst/>
          </a:prstGeom>
          <a:solidFill>
            <a:srgbClr val="606551"/>
          </a:solidFill>
        </p:spPr>
        <p:txBody>
          <a:bodyPr anchor="ct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fld id="{991C8817-C051-4254-8447-C87145F9D410}" type="slidenum">
              <a:rPr lang="en-US" altLang="zh-CN" sz="1600" smtClean="0">
                <a:solidFill>
                  <a:schemeClr val="bg1"/>
                </a:solidFill>
                <a:latin typeface="黑体" panose="02010609060101010101" pitchFamily="49" charset="-122"/>
                <a:ea typeface="黑体" panose="02010609060101010101" pitchFamily="49" charset="-122"/>
              </a:rPr>
              <a:t>‹#›</a:t>
            </a:fld>
            <a:endParaRPr lang="en-US" altLang="zh-CN" sz="1600" dirty="0">
              <a:solidFill>
                <a:schemeClr val="bg1"/>
              </a:solidFill>
              <a:latin typeface="黑体" panose="02010609060101010101" pitchFamily="49" charset="-122"/>
              <a:ea typeface="黑体" panose="02010609060101010101" pitchFamily="49" charset="-122"/>
            </a:endParaRPr>
          </a:p>
        </p:txBody>
      </p:sp>
      <p:sp>
        <p:nvSpPr>
          <p:cNvPr id="6" name="页脚占位符 2"/>
          <p:cNvSpPr>
            <a:spLocks noGrp="1"/>
          </p:cNvSpPr>
          <p:nvPr userDrawn="1"/>
        </p:nvSpPr>
        <p:spPr>
          <a:xfrm>
            <a:off x="1034827" y="9702800"/>
            <a:ext cx="6528023" cy="235712"/>
          </a:xfrm>
          <a:prstGeom prst="rect">
            <a:avLst/>
          </a:prstGeom>
          <a:solidFill>
            <a:schemeClr val="bg1"/>
          </a:solidFill>
        </p:spPr>
        <p:txBody>
          <a:bodyPr anchor="ctr"/>
          <a:lstStyle>
            <a:lvl1pPr marL="0">
              <a:defRPr sz="1000">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zh-CN" altLang="en-US" sz="1300" smtClean="0">
                <a:solidFill>
                  <a:srgbClr val="565656"/>
                </a:solidFill>
                <a:latin typeface="黑体" panose="02010609060101010101" pitchFamily="49" charset="-122"/>
                <a:ea typeface="黑体" panose="02010609060101010101" pitchFamily="49" charset="-122"/>
              </a:rPr>
              <a:t>智慧指挥调度全产业链综合解决方案提供</a:t>
            </a:r>
            <a:r>
              <a:rPr lang="zh-CN" altLang="en-US" sz="1400" smtClean="0">
                <a:solidFill>
                  <a:srgbClr val="565656"/>
                </a:solidFill>
                <a:latin typeface="黑体" panose="02010609060101010101" pitchFamily="49" charset="-122"/>
                <a:ea typeface="黑体" panose="02010609060101010101" pitchFamily="49" charset="-122"/>
              </a:rPr>
              <a:t>商</a:t>
            </a:r>
            <a:endParaRPr lang="zh-CN" altLang="en-US" sz="1400" dirty="0" smtClean="0">
              <a:solidFill>
                <a:srgbClr val="565656"/>
              </a:solidFill>
              <a:latin typeface="黑体" panose="02010609060101010101" pitchFamily="49" charset="-122"/>
              <a:ea typeface="黑体" panose="02010609060101010101" pitchFamily="49"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4294967295"/>
          </p:nvPr>
        </p:nvSpPr>
        <p:spPr>
          <a:xfrm>
            <a:off x="1028477" y="9702800"/>
            <a:ext cx="6528023" cy="235712"/>
          </a:xfrm>
          <a:prstGeom prst="rect">
            <a:avLst/>
          </a:prstGeom>
        </p:spPr>
        <p:txBody>
          <a:bodyPr/>
          <a:lstStyle/>
          <a:p>
            <a:r>
              <a:rPr lang="zh-CN" altLang="en-US" dirty="0" smtClean="0">
                <a:solidFill>
                  <a:srgbClr val="5E6157"/>
                </a:solidFill>
                <a:latin typeface="黑体" panose="02010609060101010101" pitchFamily="49" charset="-122"/>
                <a:ea typeface="黑体" panose="02010609060101010101" pitchFamily="49" charset="-122"/>
              </a:rPr>
              <a:t>智慧指挥调度全产业链综合解决方案提供商</a:t>
            </a:r>
            <a:endParaRPr lang="zh-CN" altLang="en-US" dirty="0">
              <a:solidFill>
                <a:srgbClr val="5E6157"/>
              </a:solidFill>
              <a:latin typeface="黑体" panose="02010609060101010101" pitchFamily="49" charset="-122"/>
              <a:ea typeface="黑体" panose="02010609060101010101" pitchFamily="49" charset="-122"/>
            </a:endParaRPr>
          </a:p>
        </p:txBody>
      </p:sp>
      <p:sp>
        <p:nvSpPr>
          <p:cNvPr id="3" name="灯片编号占位符 2"/>
          <p:cNvSpPr>
            <a:spLocks noGrp="1"/>
          </p:cNvSpPr>
          <p:nvPr>
            <p:ph type="sldNum" sz="quarter" idx="4294967295"/>
          </p:nvPr>
        </p:nvSpPr>
        <p:spPr>
          <a:xfrm>
            <a:off x="-6350" y="9702800"/>
            <a:ext cx="1034827" cy="235712"/>
          </a:xfrm>
          <a:prstGeom prst="rect">
            <a:avLst/>
          </a:prstGeom>
        </p:spPr>
        <p:txBody>
          <a:bodyPr/>
          <a:lstStyle/>
          <a:p>
            <a:pPr algn="ctr"/>
            <a:fld id="{991C8817-C051-4254-8447-C87145F9D410}" type="slidenum">
              <a:rPr lang="en-US" altLang="zh-CN" sz="1600" smtClean="0">
                <a:solidFill>
                  <a:schemeClr val="bg1"/>
                </a:solidFill>
                <a:latin typeface="黑体" panose="02010609060101010101" pitchFamily="49" charset="-122"/>
                <a:ea typeface="黑体" panose="02010609060101010101" pitchFamily="49" charset="-122"/>
              </a:rPr>
              <a:t>1</a:t>
            </a:fld>
            <a:endParaRPr lang="en-US" altLang="zh-CN" sz="1600" dirty="0">
              <a:solidFill>
                <a:schemeClr val="bg1"/>
              </a:solidFill>
              <a:latin typeface="黑体" panose="02010609060101010101" pitchFamily="49" charset="-122"/>
              <a:ea typeface="黑体" panose="02010609060101010101" pitchFamily="49" charset="-122"/>
            </a:endParaRPr>
          </a:p>
        </p:txBody>
      </p:sp>
      <p:pic>
        <p:nvPicPr>
          <p:cNvPr id="4" name="图片 3" descr="JP彩页-话务系列-智能人工话务产品系列画册_2024_1"/>
          <p:cNvPicPr>
            <a:picLocks noChangeAspect="1"/>
          </p:cNvPicPr>
          <p:nvPr/>
        </p:nvPicPr>
        <p:blipFill>
          <a:blip r:embed="rId2"/>
          <a:stretch>
            <a:fillRect/>
          </a:stretch>
        </p:blipFill>
        <p:spPr>
          <a:xfrm>
            <a:off x="-15875" y="-635"/>
            <a:ext cx="7572375" cy="10308590"/>
          </a:xfrm>
          <a:prstGeom prst="rect">
            <a:avLst/>
          </a:prstGeom>
        </p:spPr>
      </p:pic>
      <p:sp>
        <p:nvSpPr>
          <p:cNvPr id="8" name="矩形 7"/>
          <p:cNvSpPr/>
          <p:nvPr/>
        </p:nvSpPr>
        <p:spPr>
          <a:xfrm>
            <a:off x="3599815" y="6065520"/>
            <a:ext cx="3959225" cy="4196080"/>
          </a:xfrm>
          <a:prstGeom prst="rect">
            <a:avLst/>
          </a:prstGeom>
          <a:gradFill>
            <a:gsLst>
              <a:gs pos="0">
                <a:srgbClr val="DDDED9"/>
              </a:gs>
              <a:gs pos="100000">
                <a:schemeClr val="bg1"/>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15240" y="6060440"/>
            <a:ext cx="3615055" cy="422211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744855" y="7035800"/>
            <a:ext cx="6929755" cy="707886"/>
          </a:xfrm>
          <a:prstGeom prst="rect">
            <a:avLst/>
          </a:prstGeom>
          <a:noFill/>
        </p:spPr>
        <p:txBody>
          <a:bodyPr wrap="square" rtlCol="0">
            <a:spAutoFit/>
          </a:bodyPr>
          <a:lstStyle/>
          <a:p>
            <a:r>
              <a:rPr lang="zh-CN" altLang="en-US" sz="4000" dirty="0">
                <a:solidFill>
                  <a:srgbClr val="5F644F"/>
                </a:solidFill>
                <a:latin typeface="方正大黑简体" panose="03000509000000000000" charset="-122"/>
                <a:ea typeface="方正大黑简体" panose="03000509000000000000" charset="-122"/>
                <a:cs typeface="方正大黑简体" panose="03000509000000000000" charset="-122"/>
              </a:rPr>
              <a:t>飞鸿</a:t>
            </a:r>
            <a:r>
              <a:rPr lang="en-US" altLang="zh-CN" sz="4000" dirty="0">
                <a:solidFill>
                  <a:srgbClr val="5F644F"/>
                </a:solidFill>
                <a:latin typeface="方正大黑简体" panose="03000509000000000000" charset="-122"/>
                <a:ea typeface="方正大黑简体" panose="03000509000000000000" charset="-122"/>
                <a:cs typeface="方正大黑简体" panose="03000509000000000000" charset="-122"/>
              </a:rPr>
              <a:t>9000C</a:t>
            </a:r>
            <a:r>
              <a:rPr lang="zh-CN" altLang="en-US" sz="4000" dirty="0">
                <a:solidFill>
                  <a:srgbClr val="5F644F"/>
                </a:solidFill>
                <a:latin typeface="方正大黑简体" panose="03000509000000000000" charset="-122"/>
                <a:ea typeface="方正大黑简体" panose="03000509000000000000" charset="-122"/>
                <a:cs typeface="方正大黑简体" panose="03000509000000000000" charset="-122"/>
              </a:rPr>
              <a:t>型呼叫中心系统</a:t>
            </a:r>
          </a:p>
        </p:txBody>
      </p:sp>
      <p:sp>
        <p:nvSpPr>
          <p:cNvPr id="10" name="文本框 9"/>
          <p:cNvSpPr txBox="1"/>
          <p:nvPr/>
        </p:nvSpPr>
        <p:spPr>
          <a:xfrm>
            <a:off x="744855" y="8940800"/>
            <a:ext cx="6527165" cy="460375"/>
          </a:xfrm>
          <a:prstGeom prst="rect">
            <a:avLst/>
          </a:prstGeom>
          <a:noFill/>
        </p:spPr>
        <p:txBody>
          <a:bodyPr wrap="square" rtlCol="0">
            <a:spAutoFit/>
          </a:bodyPr>
          <a:lstStyle/>
          <a:p>
            <a:pPr algn="l"/>
            <a:r>
              <a:rPr lang="zh-CN" sz="2400">
                <a:solidFill>
                  <a:srgbClr val="5F644F"/>
                </a:solidFill>
                <a:latin typeface="方正大黑简体" panose="03000509000000000000" charset="-122"/>
                <a:ea typeface="方正大黑简体" panose="03000509000000000000" charset="-122"/>
                <a:cs typeface="方正大黑简体" panose="03000509000000000000" charset="-122"/>
              </a:rPr>
              <a:t>北京佳讯飞鸿电气股份有限公司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JP彩页-话务系列-智能人工话务产品系列画册_2024_2"/>
          <p:cNvPicPr>
            <a:picLocks noChangeAspect="1"/>
          </p:cNvPicPr>
          <p:nvPr/>
        </p:nvPicPr>
        <p:blipFill>
          <a:blip r:embed="rId2"/>
          <a:srcRect t="8370" b="6295"/>
          <a:stretch>
            <a:fillRect/>
          </a:stretch>
        </p:blipFill>
        <p:spPr>
          <a:xfrm>
            <a:off x="0" y="863600"/>
            <a:ext cx="7556500" cy="87464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sp>
        <p:nvSpPr>
          <p:cNvPr id="5" name="文本框 4" descr="7b0a20202020227461726765744d6f64756c65223a20226b6f6e6c696e65666f6e7473220a7d0a"/>
          <p:cNvSpPr txBox="1"/>
          <p:nvPr/>
        </p:nvSpPr>
        <p:spPr>
          <a:xfrm>
            <a:off x="501649" y="1566807"/>
            <a:ext cx="3962401" cy="1811393"/>
          </a:xfrm>
          <a:prstGeom prst="rect">
            <a:avLst/>
          </a:prstGeom>
          <a:noFill/>
        </p:spPr>
        <p:txBody>
          <a:bodyPr wrap="square" rtlCol="0">
            <a:spAutoFit/>
          </a:bodyPr>
          <a:lstStyle/>
          <a:p>
            <a:pPr indent="266700" algn="just">
              <a:lnSpc>
                <a:spcPct val="133000"/>
              </a:lnSpc>
            </a:pPr>
            <a:r>
              <a:rPr lang="zh-CN" altLang="en-US" sz="1200" dirty="0">
                <a:latin typeface="微软雅黑" panose="020B0503020204020204" charset="-122"/>
                <a:ea typeface="微软雅黑" panose="020B0503020204020204" charset="-122"/>
              </a:rPr>
              <a:t>飞鸿</a:t>
            </a:r>
            <a:r>
              <a:rPr lang="en-US" altLang="zh-CN" sz="1200" dirty="0" smtClean="0">
                <a:latin typeface="微软雅黑" panose="020B0503020204020204" charset="-122"/>
                <a:ea typeface="微软雅黑" panose="020B0503020204020204" charset="-122"/>
              </a:rPr>
              <a:t>9000C</a:t>
            </a:r>
            <a:r>
              <a:rPr lang="zh-CN" altLang="en-US" sz="1200" dirty="0" smtClean="0">
                <a:latin typeface="微软雅黑" panose="020B0503020204020204" charset="-122"/>
                <a:ea typeface="微软雅黑" panose="020B0503020204020204" charset="-122"/>
              </a:rPr>
              <a:t>型</a:t>
            </a:r>
            <a:r>
              <a:rPr lang="zh-CN" altLang="en-US" sz="1200" dirty="0">
                <a:latin typeface="微软雅黑" panose="020B0503020204020204" charset="-122"/>
                <a:ea typeface="微软雅黑" panose="020B0503020204020204" charset="-122"/>
              </a:rPr>
              <a:t>呼叫中</a:t>
            </a:r>
            <a:r>
              <a:rPr lang="zh-CN" altLang="en-US" sz="1200" dirty="0" smtClean="0">
                <a:latin typeface="微软雅黑" panose="020B0503020204020204" charset="-122"/>
                <a:ea typeface="微软雅黑" panose="020B0503020204020204" charset="-122"/>
              </a:rPr>
              <a:t>心系</a:t>
            </a:r>
            <a:r>
              <a:rPr lang="zh-CN" altLang="en-US" sz="1200" dirty="0" smtClean="0">
                <a:latin typeface="微软雅黑" panose="020B0503020204020204" charset="-122"/>
                <a:ea typeface="微软雅黑" panose="020B0503020204020204" charset="-122"/>
              </a:rPr>
              <a:t>统（品</a:t>
            </a:r>
            <a:r>
              <a:rPr lang="zh-CN" altLang="en-US" sz="1200" dirty="0">
                <a:latin typeface="微软雅黑" panose="020B0503020204020204" charset="-122"/>
                <a:ea typeface="微软雅黑" panose="020B0503020204020204" charset="-122"/>
              </a:rPr>
              <a:t>牌</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型号：佳讯飞鸿</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飞鸿</a:t>
            </a:r>
            <a:r>
              <a:rPr lang="en-US" altLang="zh-CN" sz="1200" dirty="0">
                <a:latin typeface="微软雅黑" panose="020B0503020204020204" charset="-122"/>
                <a:ea typeface="微软雅黑" panose="020B0503020204020204" charset="-122"/>
              </a:rPr>
              <a:t>9000C-CCS</a:t>
            </a:r>
            <a:r>
              <a:rPr lang="zh-CN" altLang="en-US" sz="1200" dirty="0">
                <a:latin typeface="微软雅黑" panose="020B0503020204020204" charset="-122"/>
                <a:ea typeface="微软雅黑" panose="020B0503020204020204" charset="-122"/>
              </a:rPr>
              <a:t>），完</a:t>
            </a:r>
            <a:r>
              <a:rPr lang="zh-CN" altLang="en-US" sz="1200" dirty="0">
                <a:latin typeface="微软雅黑" panose="020B0503020204020204" charset="-122"/>
                <a:ea typeface="微软雅黑" panose="020B0503020204020204" charset="-122"/>
              </a:rPr>
              <a:t>成业务受理，包括号码查询、话音转接、在线客服、工单受理、业务咨询、业务受理等，后台服务人员能够接受工单派发、进行处理并更新工单状态信息</a:t>
            </a:r>
            <a:r>
              <a:rPr lang="zh-CN" altLang="en-US" sz="1200" dirty="0" smtClean="0">
                <a:latin typeface="微软雅黑" panose="020B0503020204020204" charset="-122"/>
                <a:ea typeface="微软雅黑" panose="020B0503020204020204" charset="-122"/>
              </a:rPr>
              <a:t>。支持传统话机、</a:t>
            </a:r>
            <a:r>
              <a:rPr lang="en-US" altLang="zh-CN" sz="1200" dirty="0" smtClean="0">
                <a:latin typeface="微软雅黑" panose="020B0503020204020204" charset="-122"/>
                <a:ea typeface="微软雅黑" panose="020B0503020204020204" charset="-122"/>
              </a:rPr>
              <a:t>IP</a:t>
            </a:r>
            <a:r>
              <a:rPr lang="zh-CN" altLang="en-US" sz="1200" dirty="0" smtClean="0">
                <a:latin typeface="微软雅黑" panose="020B0503020204020204" charset="-122"/>
                <a:ea typeface="微软雅黑" panose="020B0503020204020204" charset="-122"/>
              </a:rPr>
              <a:t>话机、</a:t>
            </a:r>
            <a:r>
              <a:rPr lang="en-US" altLang="zh-CN" sz="1200" dirty="0" smtClean="0">
                <a:latin typeface="微软雅黑" panose="020B0503020204020204" charset="-122"/>
                <a:ea typeface="微软雅黑" panose="020B0503020204020204" charset="-122"/>
              </a:rPr>
              <a:t>PC</a:t>
            </a:r>
            <a:r>
              <a:rPr lang="zh-CN" altLang="en-US" sz="1200" dirty="0" smtClean="0">
                <a:latin typeface="微软雅黑" panose="020B0503020204020204" charset="-122"/>
                <a:ea typeface="微软雅黑" panose="020B0503020204020204" charset="-122"/>
              </a:rPr>
              <a:t>软电话、</a:t>
            </a:r>
            <a:r>
              <a:rPr lang="en-US" altLang="zh-CN" sz="1200" dirty="0" err="1" smtClean="0">
                <a:latin typeface="微软雅黑" panose="020B0503020204020204" charset="-122"/>
                <a:ea typeface="微软雅黑" panose="020B0503020204020204" charset="-122"/>
              </a:rPr>
              <a:t>WebRTC</a:t>
            </a:r>
            <a:r>
              <a:rPr lang="zh-CN" altLang="en-US" sz="1200" dirty="0" smtClean="0">
                <a:latin typeface="微软雅黑" panose="020B0503020204020204" charset="-122"/>
                <a:ea typeface="微软雅黑" panose="020B0503020204020204" charset="-122"/>
              </a:rPr>
              <a:t>座席等，可按需定制相关业务功能，该平台为商采软件。</a:t>
            </a:r>
            <a:endParaRPr lang="en-US" altLang="zh-CN" sz="1200" dirty="0">
              <a:latin typeface="微软雅黑" panose="020B0503020204020204" charset="-122"/>
              <a:ea typeface="微软雅黑" panose="020B0503020204020204" charset="-122"/>
              <a:sym typeface="方正公文黑体" panose="02000500000000000000" charset="-122"/>
            </a:endParaRPr>
          </a:p>
        </p:txBody>
      </p:sp>
      <p:sp>
        <p:nvSpPr>
          <p:cNvPr id="6" name="文本框 5"/>
          <p:cNvSpPr txBox="1"/>
          <p:nvPr/>
        </p:nvSpPr>
        <p:spPr>
          <a:xfrm>
            <a:off x="4857195" y="3238956"/>
            <a:ext cx="2121455" cy="215444"/>
          </a:xfrm>
          <a:prstGeom prst="rect">
            <a:avLst/>
          </a:prstGeom>
          <a:noFill/>
          <a:ln w="9525">
            <a:noFill/>
          </a:ln>
        </p:spPr>
        <p:txBody>
          <a:bodyPr wrap="square">
            <a:spAutoFit/>
          </a:bodyPr>
          <a:lstStyle/>
          <a:p>
            <a:pPr indent="267970" algn="ctr"/>
            <a:r>
              <a:rPr lang="zh-CN" altLang="en-US" sz="800" dirty="0">
                <a:latin typeface="微软雅黑" panose="020B0503020204020204" charset="-122"/>
                <a:ea typeface="微软雅黑" panose="020B0503020204020204" charset="-122"/>
                <a:cs typeface="微软雅黑" panose="020B0503020204020204" charset="-122"/>
              </a:rPr>
              <a:t>飞鸿</a:t>
            </a:r>
            <a:r>
              <a:rPr lang="en-US" altLang="zh-CN" sz="800" dirty="0">
                <a:latin typeface="微软雅黑" panose="020B0503020204020204" charset="-122"/>
                <a:ea typeface="微软雅黑" panose="020B0503020204020204" charset="-122"/>
                <a:cs typeface="微软雅黑" panose="020B0503020204020204" charset="-122"/>
              </a:rPr>
              <a:t>9000C</a:t>
            </a:r>
            <a:r>
              <a:rPr lang="zh-CN" altLang="en-US" sz="800" dirty="0">
                <a:latin typeface="微软雅黑" panose="020B0503020204020204" charset="-122"/>
                <a:ea typeface="微软雅黑" panose="020B0503020204020204" charset="-122"/>
                <a:cs typeface="微软雅黑" panose="020B0503020204020204" charset="-122"/>
              </a:rPr>
              <a:t>型呼叫中心系统</a:t>
            </a:r>
          </a:p>
        </p:txBody>
      </p:sp>
      <p:grpSp>
        <p:nvGrpSpPr>
          <p:cNvPr id="12" name="组合 11"/>
          <p:cNvGrpSpPr/>
          <p:nvPr/>
        </p:nvGrpSpPr>
        <p:grpSpPr>
          <a:xfrm>
            <a:off x="579230" y="1038634"/>
            <a:ext cx="5485020" cy="479179"/>
            <a:chOff x="0" y="21265"/>
            <a:chExt cx="5485020" cy="479179"/>
          </a:xfrm>
        </p:grpSpPr>
        <p:sp>
          <p:nvSpPr>
            <p:cNvPr id="13" name="矩形 12"/>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4" name="文本框 2"/>
            <p:cNvSpPr txBox="1">
              <a:spLocks noChangeArrowheads="1"/>
            </p:cNvSpPr>
            <p:nvPr/>
          </p:nvSpPr>
          <p:spPr bwMode="auto">
            <a:xfrm>
              <a:off x="0" y="22289"/>
              <a:ext cx="548502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飞鸿</a:t>
              </a:r>
              <a:r>
                <a:rPr lang="en-US" altLang="zh-CN" sz="2000" b="1" dirty="0">
                  <a:solidFill>
                    <a:schemeClr val="bg1"/>
                  </a:solidFill>
                  <a:latin typeface="微软雅黑" panose="020B0503020204020204" charset="-122"/>
                  <a:ea typeface="微软雅黑" panose="020B0503020204020204" charset="-122"/>
                </a:rPr>
                <a:t>9000C</a:t>
              </a:r>
              <a:r>
                <a:rPr lang="zh-CN" altLang="en-US" sz="2000" b="1" dirty="0">
                  <a:solidFill>
                    <a:schemeClr val="bg1"/>
                  </a:solidFill>
                  <a:latin typeface="微软雅黑" panose="020B0503020204020204" charset="-122"/>
                  <a:ea typeface="微软雅黑" panose="020B0503020204020204" charset="-122"/>
                </a:rPr>
                <a:t>型呼叫中心系统</a:t>
              </a:r>
              <a:endParaRPr lang="zh-CN" sz="1100" b="1" kern="100" dirty="0">
                <a:solidFill>
                  <a:schemeClr val="bg1"/>
                </a:solidFill>
                <a:effectLst/>
                <a:latin typeface="微软雅黑" panose="020B0503020204020204" charset="-122"/>
                <a:ea typeface="微软雅黑" panose="020B0503020204020204" charset="-122"/>
                <a:cs typeface="Times New Roman" panose="02020603050405020304" charset="0"/>
              </a:endParaRPr>
            </a:p>
          </p:txBody>
        </p:sp>
      </p:grpSp>
      <p:pic>
        <p:nvPicPr>
          <p:cNvPr id="2" name="图片 1"/>
          <p:cNvPicPr>
            <a:picLocks noChangeAspect="1"/>
          </p:cNvPicPr>
          <p:nvPr/>
        </p:nvPicPr>
        <p:blipFill>
          <a:blip r:embed="rId2"/>
          <a:stretch>
            <a:fillRect/>
          </a:stretch>
        </p:blipFill>
        <p:spPr>
          <a:xfrm>
            <a:off x="4692650" y="2095774"/>
            <a:ext cx="2683202" cy="1511026"/>
          </a:xfrm>
          <a:prstGeom prst="rect">
            <a:avLst/>
          </a:prstGeom>
        </p:spPr>
      </p:pic>
      <p:sp>
        <p:nvSpPr>
          <p:cNvPr id="15" name="文本框 14" descr="7b0a20202020227461726765744d6f64756c65223a20226b6f6e6c696e65666f6e7473220a7d0a"/>
          <p:cNvSpPr txBox="1"/>
          <p:nvPr/>
        </p:nvSpPr>
        <p:spPr>
          <a:xfrm>
            <a:off x="273050" y="330200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架构</a:t>
            </a:r>
            <a:endPar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pic>
        <p:nvPicPr>
          <p:cNvPr id="17" name="图片 16"/>
          <p:cNvPicPr/>
          <p:nvPr/>
        </p:nvPicPr>
        <p:blipFill>
          <a:blip r:embed="rId3"/>
          <a:stretch>
            <a:fillRect/>
          </a:stretch>
        </p:blipFill>
        <p:spPr>
          <a:xfrm>
            <a:off x="650227" y="3911600"/>
            <a:ext cx="6256046" cy="3581400"/>
          </a:xfrm>
          <a:prstGeom prst="rect">
            <a:avLst/>
          </a:prstGeom>
          <a:ln w="3175">
            <a:noFill/>
          </a:ln>
        </p:spPr>
      </p:pic>
      <p:sp>
        <p:nvSpPr>
          <p:cNvPr id="18" name="文本框 17" descr="7b0a20202020227461726765744d6f64756c65223a20226b6f6e6c696e65666f6e7473220a7d0a"/>
          <p:cNvSpPr txBox="1"/>
          <p:nvPr/>
        </p:nvSpPr>
        <p:spPr>
          <a:xfrm>
            <a:off x="273050" y="7721600"/>
            <a:ext cx="7010400" cy="1565813"/>
          </a:xfrm>
          <a:prstGeom prst="rect">
            <a:avLst/>
          </a:prstGeom>
          <a:noFill/>
        </p:spPr>
        <p:txBody>
          <a:bodyPr wrap="square" rtlCol="0">
            <a:spAutoFit/>
          </a:bodyPr>
          <a:lstStyle/>
          <a:p>
            <a:pPr indent="266700" algn="just">
              <a:lnSpc>
                <a:spcPct val="133000"/>
              </a:lnSpc>
            </a:pPr>
            <a:r>
              <a:rPr lang="zh-CN" altLang="en-US" sz="1200" dirty="0" smtClean="0">
                <a:latin typeface="微软雅黑" panose="020B0503020204020204" charset="-122"/>
                <a:ea typeface="微软雅黑" panose="020B0503020204020204" charset="-122"/>
              </a:rPr>
              <a:t>平</a:t>
            </a:r>
            <a:r>
              <a:rPr lang="zh-CN" altLang="en-US" sz="1200" dirty="0">
                <a:latin typeface="微软雅黑" panose="020B0503020204020204" charset="-122"/>
                <a:ea typeface="微软雅黑" panose="020B0503020204020204" charset="-122"/>
              </a:rPr>
              <a:t>台在逻辑上采用五层架构设计，分别为接入层、控制层、服务层及数据层。</a:t>
            </a:r>
          </a:p>
          <a:p>
            <a:pPr indent="266700" algn="just">
              <a:lnSpc>
                <a:spcPct val="133000"/>
              </a:lnSpc>
            </a:pPr>
            <a:r>
              <a:rPr lang="zh-CN" altLang="en-US" sz="1200" dirty="0">
                <a:latin typeface="微软雅黑" panose="020B0503020204020204" charset="-122"/>
                <a:ea typeface="微软雅黑" panose="020B0503020204020204" charset="-122"/>
              </a:rPr>
              <a:t>接入层：负责电话、在线、短信、传真等多媒</a:t>
            </a:r>
            <a:r>
              <a:rPr lang="zh-CN" altLang="en-US" sz="1200" dirty="0" smtClean="0">
                <a:latin typeface="微软雅黑" panose="020B0503020204020204" charset="-122"/>
                <a:ea typeface="微软雅黑" panose="020B0503020204020204" charset="-122"/>
              </a:rPr>
              <a:t>体的</a:t>
            </a:r>
            <a:r>
              <a:rPr lang="zh-CN" altLang="en-US" sz="1200" dirty="0">
                <a:latin typeface="微软雅黑" panose="020B0503020204020204" charset="-122"/>
                <a:ea typeface="微软雅黑" panose="020B0503020204020204" charset="-122"/>
              </a:rPr>
              <a:t>统一接入、统一排队、统一管理、统一数据管理。</a:t>
            </a:r>
          </a:p>
          <a:p>
            <a:pPr indent="266700" algn="just">
              <a:lnSpc>
                <a:spcPct val="133000"/>
              </a:lnSpc>
            </a:pPr>
            <a:r>
              <a:rPr lang="zh-CN" altLang="en-US" sz="1200" dirty="0">
                <a:latin typeface="微软雅黑" panose="020B0503020204020204" charset="-122"/>
                <a:ea typeface="微软雅黑" panose="020B0503020204020204" charset="-122"/>
              </a:rPr>
              <a:t>控制层：负责系统的外线控制、智能路由分配、座席控制与管理；</a:t>
            </a:r>
          </a:p>
          <a:p>
            <a:pPr indent="266700" algn="just">
              <a:lnSpc>
                <a:spcPct val="133000"/>
              </a:lnSpc>
            </a:pPr>
            <a:r>
              <a:rPr lang="zh-CN" altLang="en-US" sz="1200" dirty="0">
                <a:latin typeface="微软雅黑" panose="020B0503020204020204" charset="-122"/>
                <a:ea typeface="微软雅黑" panose="020B0503020204020204" charset="-122"/>
              </a:rPr>
              <a:t>服务层：负责系统的</a:t>
            </a:r>
            <a:r>
              <a:rPr lang="en-US" altLang="zh-CN" sz="1200" dirty="0">
                <a:latin typeface="微软雅黑" panose="020B0503020204020204" charset="-122"/>
                <a:ea typeface="微软雅黑" panose="020B0503020204020204" charset="-122"/>
              </a:rPr>
              <a:t>IVR</a:t>
            </a:r>
            <a:r>
              <a:rPr lang="zh-CN" altLang="en-US" sz="1200" dirty="0">
                <a:latin typeface="微软雅黑" panose="020B0503020204020204" charset="-122"/>
                <a:ea typeface="微软雅黑" panose="020B0503020204020204" charset="-122"/>
              </a:rPr>
              <a:t>自主语音服务、人工座席服务、</a:t>
            </a:r>
            <a:r>
              <a:rPr lang="en-US" altLang="zh-CN" sz="1200" dirty="0">
                <a:latin typeface="微软雅黑" panose="020B0503020204020204" charset="-122"/>
                <a:ea typeface="微软雅黑" panose="020B0503020204020204" charset="-122"/>
              </a:rPr>
              <a:t>AI</a:t>
            </a:r>
            <a:r>
              <a:rPr lang="zh-CN" altLang="en-US" sz="1200" dirty="0">
                <a:latin typeface="微软雅黑" panose="020B0503020204020204" charset="-122"/>
                <a:ea typeface="微软雅黑" panose="020B0503020204020204" charset="-122"/>
              </a:rPr>
              <a:t>智能化服务以及外拨服务；</a:t>
            </a:r>
          </a:p>
          <a:p>
            <a:pPr indent="266700" algn="just">
              <a:lnSpc>
                <a:spcPct val="133000"/>
              </a:lnSpc>
            </a:pPr>
            <a:r>
              <a:rPr lang="zh-CN" altLang="en-US" sz="1200" dirty="0">
                <a:latin typeface="微软雅黑" panose="020B0503020204020204" charset="-122"/>
                <a:ea typeface="微软雅黑" panose="020B0503020204020204" charset="-122"/>
              </a:rPr>
              <a:t>管理层：负责系统的数据统计、运行状体</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座席</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资源的监控、系统录音的管理与质检；</a:t>
            </a:r>
          </a:p>
          <a:p>
            <a:pPr indent="266700" algn="just">
              <a:lnSpc>
                <a:spcPct val="133000"/>
              </a:lnSpc>
            </a:pPr>
            <a:r>
              <a:rPr lang="zh-CN" altLang="en-US" sz="1200" dirty="0">
                <a:latin typeface="微软雅黑" panose="020B0503020204020204" charset="-122"/>
                <a:ea typeface="微软雅黑" panose="020B0503020204020204" charset="-122"/>
              </a:rPr>
              <a:t>数据层：负责系统话务数据、业务数据、接口数据、配置数据、日志等数据的统一配置与管理。</a:t>
            </a:r>
          </a:p>
        </p:txBody>
      </p:sp>
      <p:pic>
        <p:nvPicPr>
          <p:cNvPr id="19" name="图片 18">
            <a:extLst>
              <a:ext uri="{FF2B5EF4-FFF2-40B4-BE49-F238E27FC236}">
                <a16:creationId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du="http://schemas.microsoft.com/office/word/2023/wordml/word16du" xmlns:w16sdtdh="http://schemas.microsoft.com/office/word/2020/wordml/sdtdatahash" xmlns:w16sdtfl="http://schemas.microsoft.com/office/word/2024/wordml/sdtformatlock"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6="http://schemas.microsoft.com/office/drawing/2014/main" xmlns:lc="http://schemas.openxmlformats.org/drawingml/2006/lockedCanvas" id="{264E8837-CCD6-9C69-605C-8602176E5096}"/>
              </a:ext>
            </a:extLst>
          </p:cNvPr>
          <p:cNvPicPr/>
          <p:nvPr/>
        </p:nvPicPr>
        <p:blipFill rotWithShape="1">
          <a:blip r:embed="rId4" cstate="print">
            <a:extLst>
              <a:ext uri="{28A0092B-C50C-407E-A947-70E740481C1C}">
                <a14:useLocalDpi xmlns:a14="http://schemas.microsoft.com/office/drawing/2010/main" val="0"/>
              </a:ext>
            </a:extLst>
          </a:blip>
          <a:srcRect t="7638"/>
          <a:stretch/>
        </p:blipFill>
        <p:spPr bwMode="auto">
          <a:xfrm>
            <a:off x="4921250" y="1338580"/>
            <a:ext cx="2209800" cy="1136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sp>
        <p:nvSpPr>
          <p:cNvPr id="7" name="文本框 6" descr="7b0a20202020227461726765744d6f64756c65223a20226b6f6e6c696e65666f6e7473220a7d0a"/>
          <p:cNvSpPr txBox="1"/>
          <p:nvPr/>
        </p:nvSpPr>
        <p:spPr>
          <a:xfrm>
            <a:off x="501650" y="170180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》系统功</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能</a:t>
            </a:r>
            <a:endPar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11" name="矩形 10"/>
          <p:cNvSpPr/>
          <p:nvPr/>
        </p:nvSpPr>
        <p:spPr>
          <a:xfrm>
            <a:off x="425450" y="2235200"/>
            <a:ext cx="6781800" cy="7294305"/>
          </a:xfrm>
          <a:prstGeom prst="rect">
            <a:avLst/>
          </a:prstGeom>
        </p:spPr>
        <p:txBody>
          <a:bodyPr wrap="square">
            <a:spAutoFit/>
          </a:bodyPr>
          <a:lstStyle/>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持传统话机、</a:t>
            </a:r>
            <a:r>
              <a:rPr lang="en-US" altLang="zh-CN" sz="1200" dirty="0">
                <a:solidFill>
                  <a:srgbClr val="595959"/>
                </a:solidFill>
                <a:latin typeface="微软雅黑" panose="020B0503020204020204" charset="-122"/>
                <a:ea typeface="微软雅黑" panose="020B0503020204020204" charset="-122"/>
              </a:rPr>
              <a:t>IP</a:t>
            </a:r>
            <a:r>
              <a:rPr lang="zh-CN" altLang="en-US" sz="1200" dirty="0">
                <a:solidFill>
                  <a:srgbClr val="595959"/>
                </a:solidFill>
                <a:latin typeface="微软雅黑" panose="020B0503020204020204" charset="-122"/>
                <a:ea typeface="微软雅黑" panose="020B0503020204020204" charset="-122"/>
              </a:rPr>
              <a:t>话机、</a:t>
            </a:r>
            <a:r>
              <a:rPr lang="en-US" altLang="zh-CN" sz="1200" dirty="0">
                <a:solidFill>
                  <a:srgbClr val="595959"/>
                </a:solidFill>
                <a:latin typeface="微软雅黑" panose="020B0503020204020204" charset="-122"/>
                <a:ea typeface="微软雅黑" panose="020B0503020204020204" charset="-122"/>
              </a:rPr>
              <a:t>PC</a:t>
            </a:r>
            <a:r>
              <a:rPr lang="zh-CN" altLang="en-US" sz="1200" dirty="0">
                <a:solidFill>
                  <a:srgbClr val="595959"/>
                </a:solidFill>
                <a:latin typeface="微软雅黑" panose="020B0503020204020204" charset="-122"/>
                <a:ea typeface="微软雅黑" panose="020B0503020204020204" charset="-122"/>
              </a:rPr>
              <a:t>软电话、</a:t>
            </a:r>
            <a:r>
              <a:rPr lang="en-US" altLang="zh-CN" sz="1200" dirty="0" err="1">
                <a:solidFill>
                  <a:srgbClr val="595959"/>
                </a:solidFill>
                <a:latin typeface="微软雅黑" panose="020B0503020204020204" charset="-122"/>
                <a:ea typeface="微软雅黑" panose="020B0503020204020204" charset="-122"/>
              </a:rPr>
              <a:t>WebRTC</a:t>
            </a:r>
            <a:r>
              <a:rPr lang="zh-CN" altLang="en-US" sz="1200" dirty="0">
                <a:solidFill>
                  <a:srgbClr val="595959"/>
                </a:solidFill>
                <a:latin typeface="微软雅黑" panose="020B0503020204020204" charset="-122"/>
                <a:ea typeface="微软雅黑" panose="020B0503020204020204" charset="-122"/>
              </a:rPr>
              <a:t>座席等，可按需定制相关业务功</a:t>
            </a:r>
            <a:r>
              <a:rPr lang="zh-CN" altLang="en-US" sz="1200" dirty="0" smtClean="0">
                <a:solidFill>
                  <a:srgbClr val="595959"/>
                </a:solidFill>
                <a:latin typeface="微软雅黑" panose="020B0503020204020204" charset="-122"/>
                <a:ea typeface="微软雅黑" panose="020B0503020204020204" charset="-122"/>
              </a:rPr>
              <a:t>能，该平台为商采软件。</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备主备冗余，主备系统间支持自动、人工及定时倒换，自动倒换时间≤</a:t>
            </a:r>
            <a:r>
              <a:rPr lang="en-US" altLang="zh-CN" sz="1200" dirty="0">
                <a:solidFill>
                  <a:srgbClr val="595959"/>
                </a:solidFill>
                <a:latin typeface="微软雅黑" panose="020B0503020204020204" charset="-122"/>
                <a:ea typeface="微软雅黑" panose="020B0503020204020204" charset="-122"/>
              </a:rPr>
              <a:t>10ms</a:t>
            </a:r>
            <a:r>
              <a:rPr lang="zh-CN" altLang="en-US" sz="1200" dirty="0">
                <a:solidFill>
                  <a:srgbClr val="595959"/>
                </a:solidFill>
                <a:latin typeface="微软雅黑" panose="020B0503020204020204" charset="-122"/>
                <a:ea typeface="微软雅黑" panose="020B0503020204020204" charset="-122"/>
              </a:rPr>
              <a:t>，支持按需扩容，无需更换核心系统。更新坐席授权许可时，支持动态加载，无需中断系统运行。</a:t>
            </a:r>
          </a:p>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平台可</a:t>
            </a:r>
            <a:r>
              <a:rPr lang="zh-CN" altLang="en-US" sz="1200" dirty="0">
                <a:solidFill>
                  <a:srgbClr val="595959"/>
                </a:solidFill>
                <a:latin typeface="微软雅黑" panose="020B0503020204020204" charset="-122"/>
                <a:ea typeface="微软雅黑" panose="020B0503020204020204" charset="-122"/>
              </a:rPr>
              <a:t>提供一站式综合信息服务，依托统一服务入口，前台用户可通过拨打电话、访问手机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等多种方式访问服务，后台坐席可根据前台用户提出业务需求完成业务受理，包括号码查询、话音转接、在线客服、工单受理、业务咨询、业务受理等，后台服务人员能够接受工单派发、进行处理并更新工单状态信息</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台软件功能主要包括但不限于：基础平台、座席许可、</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、知识库、在线客服、</a:t>
            </a:r>
            <a:r>
              <a:rPr lang="en-US" altLang="zh-CN" sz="1200" dirty="0">
                <a:solidFill>
                  <a:srgbClr val="595959"/>
                </a:solidFill>
                <a:latin typeface="微软雅黑" panose="020B0503020204020204" charset="-122"/>
                <a:ea typeface="微软雅黑" panose="020B0503020204020204" charset="-122"/>
              </a:rPr>
              <a:t>TTS&amp;ASR</a:t>
            </a:r>
            <a:r>
              <a:rPr lang="zh-CN" altLang="en-US" sz="1200" dirty="0">
                <a:solidFill>
                  <a:srgbClr val="595959"/>
                </a:solidFill>
                <a:latin typeface="微软雅黑" panose="020B0503020204020204" charset="-122"/>
                <a:ea typeface="微软雅黑" panose="020B0503020204020204" charset="-122"/>
              </a:rPr>
              <a:t>、手机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和双中心双活等</a:t>
            </a:r>
            <a:r>
              <a:rPr lang="en-US" altLang="zh-CN" sz="1200" dirty="0">
                <a:solidFill>
                  <a:srgbClr val="595959"/>
                </a:solidFill>
                <a:latin typeface="微软雅黑" panose="020B0503020204020204" charset="-122"/>
                <a:ea typeface="微软雅黑" panose="020B0503020204020204" charset="-122"/>
              </a:rPr>
              <a:t>9</a:t>
            </a:r>
            <a:r>
              <a:rPr lang="zh-CN" altLang="en-US" sz="1200" dirty="0">
                <a:solidFill>
                  <a:srgbClr val="595959"/>
                </a:solidFill>
                <a:latin typeface="微软雅黑" panose="020B0503020204020204" charset="-122"/>
                <a:ea typeface="微软雅黑" panose="020B0503020204020204" charset="-122"/>
              </a:rPr>
              <a:t>部分，硬件主要包括</a:t>
            </a:r>
            <a:r>
              <a:rPr lang="en-US" altLang="zh-CN" sz="1200" dirty="0">
                <a:solidFill>
                  <a:srgbClr val="595959"/>
                </a:solidFill>
                <a:latin typeface="微软雅黑" panose="020B0503020204020204" charset="-122"/>
                <a:ea typeface="微软雅黑" panose="020B0503020204020204" charset="-122"/>
              </a:rPr>
              <a:t>4E1</a:t>
            </a:r>
            <a:r>
              <a:rPr lang="zh-CN" altLang="en-US" sz="1200" dirty="0">
                <a:solidFill>
                  <a:srgbClr val="595959"/>
                </a:solidFill>
                <a:latin typeface="微软雅黑" panose="020B0503020204020204" charset="-122"/>
                <a:ea typeface="微软雅黑" panose="020B0503020204020204" charset="-122"/>
              </a:rPr>
              <a:t>接口语音网关、专用电话（含耳麦）、国产计算机等配套设备。专用电话与国产计算机配套使用，实现呼叫中心业务受理</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台支持电话客服、在线客服和邮件客服等多种媒体渠道的接入及统一排队。支持数据实时统计，百万条数据平均统计时间不超过</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秒；千万条数据平均统计时间不超过</a:t>
            </a:r>
            <a:r>
              <a:rPr lang="en-US" altLang="zh-CN" sz="1200" dirty="0">
                <a:solidFill>
                  <a:srgbClr val="595959"/>
                </a:solidFill>
                <a:latin typeface="微软雅黑" panose="020B0503020204020204" charset="-122"/>
                <a:ea typeface="微软雅黑" panose="020B0503020204020204" charset="-122"/>
              </a:rPr>
              <a:t>6</a:t>
            </a:r>
            <a:r>
              <a:rPr lang="zh-CN" altLang="en-US" sz="1200" dirty="0">
                <a:solidFill>
                  <a:srgbClr val="595959"/>
                </a:solidFill>
                <a:latin typeface="微软雅黑" panose="020B0503020204020204" charset="-122"/>
                <a:ea typeface="微软雅黑" panose="020B0503020204020204" charset="-122"/>
              </a:rPr>
              <a:t>秒。系统最大容量不低于</a:t>
            </a:r>
            <a:r>
              <a:rPr lang="en-US" altLang="zh-CN" sz="1200" dirty="0">
                <a:solidFill>
                  <a:srgbClr val="595959"/>
                </a:solidFill>
                <a:latin typeface="微软雅黑" panose="020B0503020204020204" charset="-122"/>
                <a:ea typeface="微软雅黑" panose="020B0503020204020204" charset="-122"/>
              </a:rPr>
              <a:t>1500</a:t>
            </a:r>
            <a:r>
              <a:rPr lang="zh-CN" altLang="en-US" sz="1200" dirty="0">
                <a:solidFill>
                  <a:srgbClr val="595959"/>
                </a:solidFill>
                <a:latin typeface="微软雅黑" panose="020B0503020204020204" charset="-122"/>
                <a:ea typeface="微软雅黑" panose="020B0503020204020204" charset="-122"/>
              </a:rPr>
              <a:t>座席，支持多系统组网、分级部署。提供智能路由、话务分配等技术，可实现不同客户和接入号匹配不同服务流程，话务并发按需分配等。支持云化部署，按需适配指定国产化云平台。支持系统状态监控、管理配置等，具备统一的管理入口。支持部署在多台服务器并进行负载均衡。支持按需接入指定智能大模型平台，辅助提升智能化服务保障能力</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持传真接入、视频接入、支持本地化部署、支持适配国产化操作系统、国产中间件、国产数据库</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呼</a:t>
            </a:r>
            <a:r>
              <a:rPr lang="zh-CN" altLang="en-US" sz="1200" dirty="0">
                <a:solidFill>
                  <a:srgbClr val="595959"/>
                </a:solidFill>
                <a:latin typeface="微软雅黑" panose="020B0503020204020204" charset="-122"/>
                <a:ea typeface="微软雅黑" panose="020B0503020204020204" charset="-122"/>
              </a:rPr>
              <a:t>叫中心平台的应用系统能够</a:t>
            </a:r>
            <a:r>
              <a:rPr lang="en-US" altLang="zh-CN" sz="1200" dirty="0">
                <a:solidFill>
                  <a:srgbClr val="595959"/>
                </a:solidFill>
                <a:latin typeface="微软雅黑" panose="020B0503020204020204" charset="-122"/>
                <a:ea typeface="微软雅黑" panose="020B0503020204020204" charset="-122"/>
              </a:rPr>
              <a:t>7×24</a:t>
            </a:r>
            <a:r>
              <a:rPr lang="zh-CN" altLang="en-US" sz="1200" dirty="0">
                <a:solidFill>
                  <a:srgbClr val="595959"/>
                </a:solidFill>
                <a:latin typeface="微软雅黑" panose="020B0503020204020204" charset="-122"/>
                <a:ea typeface="微软雅黑" panose="020B0503020204020204" charset="-122"/>
              </a:rPr>
              <a:t>小时不间断运行，支持双中心双活模式，在某一服务器宕机或故障的时候，服务仍可正常使用。应用软件部分模块更新时，在接口不变情况下，不影响其他模块运行。在外部运行环境正常情况下，系统可靠性不低于</a:t>
            </a:r>
            <a:r>
              <a:rPr lang="en-US" altLang="zh-CN" sz="1200" dirty="0">
                <a:solidFill>
                  <a:srgbClr val="595959"/>
                </a:solidFill>
                <a:latin typeface="微软雅黑" panose="020B0503020204020204" charset="-122"/>
                <a:ea typeface="微软雅黑" panose="020B0503020204020204" charset="-122"/>
              </a:rPr>
              <a:t>99.99%</a:t>
            </a:r>
            <a:r>
              <a:rPr lang="zh-CN" altLang="en-US" sz="1200" dirty="0">
                <a:solidFill>
                  <a:srgbClr val="595959"/>
                </a:solidFill>
                <a:latin typeface="微软雅黑" panose="020B0503020204020204" charset="-122"/>
                <a:ea typeface="微软雅黑" panose="020B0503020204020204" charset="-122"/>
              </a:rPr>
              <a:t>。软件系统的平均故障修复时间不超过</a:t>
            </a:r>
            <a:r>
              <a:rPr lang="en-US" altLang="zh-CN" sz="1200" dirty="0">
                <a:solidFill>
                  <a:srgbClr val="595959"/>
                </a:solidFill>
                <a:latin typeface="微软雅黑" panose="020B0503020204020204" charset="-122"/>
                <a:ea typeface="微软雅黑" panose="020B0503020204020204" charset="-122"/>
              </a:rPr>
              <a:t>30</a:t>
            </a:r>
            <a:r>
              <a:rPr lang="zh-CN" altLang="en-US" sz="1200" dirty="0">
                <a:solidFill>
                  <a:srgbClr val="595959"/>
                </a:solidFill>
                <a:latin typeface="微软雅黑" panose="020B0503020204020204" charset="-122"/>
                <a:ea typeface="微软雅黑" panose="020B0503020204020204" charset="-122"/>
              </a:rPr>
              <a:t>分钟。</a:t>
            </a:r>
          </a:p>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呼</a:t>
            </a:r>
            <a:r>
              <a:rPr lang="zh-CN" altLang="en-US" sz="1200" dirty="0">
                <a:solidFill>
                  <a:srgbClr val="595959"/>
                </a:solidFill>
                <a:latin typeface="微软雅黑" panose="020B0503020204020204" charset="-122"/>
                <a:ea typeface="微软雅黑" panose="020B0503020204020204" charset="-122"/>
              </a:rPr>
              <a:t>叫中心平台的系统业务功能可扩展、可定制，处理能力可按需扩展，支持灵活增加平台并发数，按需扩容，可根据业务需要快速扩容坐席、</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等。支持在线升级，升级期间系统服务不中断</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持临时增加有时间期限的授权资源</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坐席、分机、线路、在线用户等</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，以满足业务突发性增长的需要</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p:txBody>
      </p:sp>
      <p:grpSp>
        <p:nvGrpSpPr>
          <p:cNvPr id="12" name="组合 11"/>
          <p:cNvGrpSpPr/>
          <p:nvPr/>
        </p:nvGrpSpPr>
        <p:grpSpPr>
          <a:xfrm>
            <a:off x="579230" y="1038634"/>
            <a:ext cx="5485020" cy="479179"/>
            <a:chOff x="0" y="21265"/>
            <a:chExt cx="5485020" cy="479179"/>
          </a:xfrm>
        </p:grpSpPr>
        <p:sp>
          <p:nvSpPr>
            <p:cNvPr id="13" name="矩形 12"/>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4" name="文本框 2"/>
            <p:cNvSpPr txBox="1">
              <a:spLocks noChangeArrowheads="1"/>
            </p:cNvSpPr>
            <p:nvPr/>
          </p:nvSpPr>
          <p:spPr bwMode="auto">
            <a:xfrm>
              <a:off x="0" y="22289"/>
              <a:ext cx="548502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飞鸿</a:t>
              </a:r>
              <a:r>
                <a:rPr lang="en-US" altLang="zh-CN" sz="2000" b="1" dirty="0">
                  <a:solidFill>
                    <a:schemeClr val="bg1"/>
                  </a:solidFill>
                  <a:latin typeface="微软雅黑" panose="020B0503020204020204" charset="-122"/>
                  <a:ea typeface="微软雅黑" panose="020B0503020204020204" charset="-122"/>
                </a:rPr>
                <a:t>9000C</a:t>
              </a:r>
              <a:r>
                <a:rPr lang="zh-CN" altLang="en-US" sz="2000" b="1" dirty="0">
                  <a:solidFill>
                    <a:schemeClr val="bg1"/>
                  </a:solidFill>
                  <a:latin typeface="微软雅黑" panose="020B0503020204020204" charset="-122"/>
                  <a:ea typeface="微软雅黑" panose="020B0503020204020204" charset="-122"/>
                </a:rPr>
                <a:t>型呼叫中心系统</a:t>
              </a:r>
              <a:endParaRPr lang="zh-CN" sz="1100" b="1" kern="100" dirty="0">
                <a:solidFill>
                  <a:schemeClr val="bg1"/>
                </a:solidFill>
                <a:effectLst/>
                <a:latin typeface="微软雅黑" panose="020B0503020204020204" charset="-122"/>
                <a:ea typeface="微软雅黑" panose="020B0503020204020204" charset="-122"/>
                <a:cs typeface="Times New Roman" panose="02020603050405020304" charset="0"/>
              </a:endParaRPr>
            </a:p>
          </p:txBody>
        </p:sp>
      </p:grpSp>
    </p:spTree>
    <p:extLst>
      <p:ext uri="{BB962C8B-B14F-4D97-AF65-F5344CB8AC3E}">
        <p14:creationId xmlns:p14="http://schemas.microsoft.com/office/powerpoint/2010/main" val="1253559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23545" y="939800"/>
            <a:ext cx="6707505" cy="1754326"/>
          </a:xfrm>
          <a:prstGeom prst="rect">
            <a:avLst/>
          </a:prstGeom>
          <a:noFill/>
        </p:spPr>
        <p:txBody>
          <a:bodyPr wrap="square" rtlCol="0" anchor="t">
            <a:spAutoFit/>
          </a:bodyPr>
          <a:lstStyle/>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台自主研发，具备国产自主知识产权，支持国产操作系统、国产数据库、国产中间件、国产处理器等国产化软硬件平台。可部署与云平台实现呼叫中心业务服务</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台支持细粒度权限划分。支持账号密码输入次数控制。支持依托配套安全保密设备，建立域间信息受控交换和核心数据加密存储。</a:t>
            </a:r>
          </a:p>
          <a:p>
            <a:pPr marL="266700" indent="-266700" algn="just">
              <a:lnSpc>
                <a:spcPct val="15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台可按需与现役综合网管系统、综合客服信息服务系统等接口改造适配互通，进行数据交互和信息共享。页面根据用户需求进行定制。系统外部接口、模块间接口采用通用的标准接口。</a:t>
            </a:r>
          </a:p>
        </p:txBody>
      </p:sp>
      <p:sp>
        <p:nvSpPr>
          <p:cNvPr id="4" name="文本框 3" descr="7b0a20202020227461726765744d6f64756c65223a20226b6f6e6c696e65666f6e7473220a7d0a"/>
          <p:cNvSpPr txBox="1"/>
          <p:nvPr/>
        </p:nvSpPr>
        <p:spPr>
          <a:xfrm>
            <a:off x="423545" y="557022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》系统组成</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5" name="文本框 4"/>
          <p:cNvSpPr txBox="1"/>
          <p:nvPr/>
        </p:nvSpPr>
        <p:spPr>
          <a:xfrm>
            <a:off x="423545" y="5960070"/>
            <a:ext cx="6477000" cy="923330"/>
          </a:xfrm>
          <a:prstGeom prst="rect">
            <a:avLst/>
          </a:prstGeom>
          <a:noFill/>
        </p:spPr>
        <p:txBody>
          <a:bodyPr wrap="square" rtlCol="0" anchor="t">
            <a:spAutoFit/>
          </a:bodyPr>
          <a:lstStyle/>
          <a:p>
            <a:pPr algn="just">
              <a:lnSpc>
                <a:spcPct val="15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系统主要</a:t>
            </a:r>
            <a:r>
              <a:rPr lang="zh-CN" altLang="en-US" sz="1200" dirty="0">
                <a:solidFill>
                  <a:srgbClr val="595959"/>
                </a:solidFill>
                <a:latin typeface="微软雅黑" panose="020B0503020204020204" charset="-122"/>
                <a:ea typeface="微软雅黑" panose="020B0503020204020204" charset="-122"/>
              </a:rPr>
              <a:t>由①基础平台、②座席许可、③</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许可、④</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基本模块、⑤知识库模块、⑥在线客服模块、⑦手机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、⑧</a:t>
            </a:r>
            <a:r>
              <a:rPr lang="en-US" altLang="zh-CN" sz="1200" dirty="0">
                <a:solidFill>
                  <a:srgbClr val="595959"/>
                </a:solidFill>
                <a:latin typeface="微软雅黑" panose="020B0503020204020204" charset="-122"/>
                <a:ea typeface="微软雅黑" panose="020B0503020204020204" charset="-122"/>
              </a:rPr>
              <a:t>TTS&amp;ASR</a:t>
            </a:r>
            <a:r>
              <a:rPr lang="zh-CN" altLang="en-US" sz="1200" dirty="0">
                <a:solidFill>
                  <a:srgbClr val="595959"/>
                </a:solidFill>
                <a:latin typeface="微软雅黑" panose="020B0503020204020204" charset="-122"/>
                <a:ea typeface="微软雅黑" panose="020B0503020204020204" charset="-122"/>
              </a:rPr>
              <a:t>模块、⑨双活双中心模块等</a:t>
            </a:r>
            <a:r>
              <a:rPr lang="zh-CN" altLang="en-US" sz="1200" dirty="0" smtClean="0">
                <a:solidFill>
                  <a:srgbClr val="595959"/>
                </a:solidFill>
                <a:latin typeface="微软雅黑" panose="020B0503020204020204" charset="-122"/>
                <a:ea typeface="微软雅黑" panose="020B0503020204020204" charset="-122"/>
              </a:rPr>
              <a:t>模块</a:t>
            </a:r>
            <a:r>
              <a:rPr lang="zh-CN" altLang="en-US" sz="1200" dirty="0">
                <a:solidFill>
                  <a:srgbClr val="595959"/>
                </a:solidFill>
                <a:latin typeface="微软雅黑" panose="020B0503020204020204" charset="-122"/>
                <a:ea typeface="微软雅黑" panose="020B0503020204020204" charset="-122"/>
              </a:rPr>
              <a:t>以及语音网关、专用话机（含耳麦）、国产计算</a:t>
            </a:r>
            <a:r>
              <a:rPr lang="zh-CN" altLang="en-US" sz="1200" dirty="0" smtClean="0">
                <a:solidFill>
                  <a:srgbClr val="595959"/>
                </a:solidFill>
                <a:latin typeface="微软雅黑" panose="020B0503020204020204" charset="-122"/>
                <a:ea typeface="微软雅黑" panose="020B0503020204020204" charset="-122"/>
              </a:rPr>
              <a:t>机坐席终端等配套设备组成；模块和配套设备的数量均可按需配置。</a:t>
            </a:r>
            <a:endParaRPr lang="zh-CN" altLang="en-US" sz="1200" dirty="0">
              <a:solidFill>
                <a:srgbClr val="595959"/>
              </a:solidFill>
              <a:latin typeface="微软雅黑" panose="020B0503020204020204" charset="-122"/>
              <a:ea typeface="微软雅黑" panose="020B0503020204020204" charset="-122"/>
            </a:endParaRPr>
          </a:p>
        </p:txBody>
      </p:sp>
      <p:sp>
        <p:nvSpPr>
          <p:cNvPr id="6" name="文本框 5" descr="7b0a20202020227461726765744d6f64756c65223a20226b6f6e6c696e65666f6e7473220a7d0a"/>
          <p:cNvSpPr txBox="1"/>
          <p:nvPr/>
        </p:nvSpPr>
        <p:spPr>
          <a:xfrm>
            <a:off x="423545" y="6883400"/>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》①基础平台</a:t>
            </a:r>
          </a:p>
        </p:txBody>
      </p:sp>
      <p:sp>
        <p:nvSpPr>
          <p:cNvPr id="7" name="文本框 6"/>
          <p:cNvSpPr txBox="1"/>
          <p:nvPr/>
        </p:nvSpPr>
        <p:spPr>
          <a:xfrm>
            <a:off x="423545" y="7264400"/>
            <a:ext cx="6707505" cy="2252924"/>
          </a:xfrm>
          <a:prstGeom prst="rect">
            <a:avLst/>
          </a:prstGeom>
          <a:noFill/>
        </p:spPr>
        <p:txBody>
          <a:bodyPr wrap="square" rtlCol="0" anchor="t">
            <a:spAutoFit/>
          </a:bodyPr>
          <a:lstStyle/>
          <a:p>
            <a:pPr marL="266700" indent="-266700" algn="just">
              <a:lnSpc>
                <a:spcPct val="13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有排队系统呼叫接入、</a:t>
            </a:r>
            <a:r>
              <a:rPr lang="en-US" altLang="zh-CN" sz="1200" dirty="0">
                <a:solidFill>
                  <a:srgbClr val="595959"/>
                </a:solidFill>
                <a:latin typeface="微软雅黑" panose="020B0503020204020204" charset="-122"/>
                <a:ea typeface="微软雅黑" panose="020B0503020204020204" charset="-122"/>
              </a:rPr>
              <a:t>CTI</a:t>
            </a:r>
            <a:r>
              <a:rPr lang="zh-CN" altLang="en-US" sz="1200" dirty="0">
                <a:solidFill>
                  <a:srgbClr val="595959"/>
                </a:solidFill>
                <a:latin typeface="微软雅黑" panose="020B0503020204020204" charset="-122"/>
                <a:ea typeface="微软雅黑" panose="020B0503020204020204" charset="-122"/>
              </a:rPr>
              <a:t>呼叫控制、</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语音、传真处理、外拨、短信处理、工作流管理、</a:t>
            </a:r>
            <a:r>
              <a:rPr lang="en-US" altLang="zh-CN" sz="1200" dirty="0">
                <a:solidFill>
                  <a:srgbClr val="595959"/>
                </a:solidFill>
                <a:latin typeface="微软雅黑" panose="020B0503020204020204" charset="-122"/>
                <a:ea typeface="微软雅黑" panose="020B0503020204020204" charset="-122"/>
              </a:rPr>
              <a:t>E-mail</a:t>
            </a:r>
            <a:r>
              <a:rPr lang="zh-CN" altLang="en-US" sz="1200" dirty="0">
                <a:solidFill>
                  <a:srgbClr val="595959"/>
                </a:solidFill>
                <a:latin typeface="微软雅黑" panose="020B0503020204020204" charset="-122"/>
                <a:ea typeface="微软雅黑" panose="020B0503020204020204" charset="-122"/>
              </a:rPr>
              <a:t>、</a:t>
            </a:r>
            <a:r>
              <a:rPr lang="en-US" altLang="zh-CN" sz="1200" dirty="0" err="1" smtClean="0">
                <a:solidFill>
                  <a:srgbClr val="595959"/>
                </a:solidFill>
                <a:latin typeface="微软雅黑" panose="020B0503020204020204" charset="-122"/>
                <a:ea typeface="微软雅黑" panose="020B0503020204020204" charset="-122"/>
              </a:rPr>
              <a:t>VoiceMail</a:t>
            </a:r>
            <a:r>
              <a:rPr lang="zh-CN" altLang="en-US" sz="1200" dirty="0" smtClean="0">
                <a:solidFill>
                  <a:srgbClr val="595959"/>
                </a:solidFill>
                <a:latin typeface="微软雅黑" panose="020B0503020204020204" charset="-122"/>
                <a:ea typeface="微软雅黑" panose="020B0503020204020204" charset="-122"/>
              </a:rPr>
              <a:t>处</a:t>
            </a:r>
            <a:r>
              <a:rPr lang="zh-CN" altLang="en-US" sz="1200" dirty="0">
                <a:solidFill>
                  <a:srgbClr val="595959"/>
                </a:solidFill>
                <a:latin typeface="微软雅黑" panose="020B0503020204020204" charset="-122"/>
                <a:ea typeface="微软雅黑" panose="020B0503020204020204" charset="-122"/>
              </a:rPr>
              <a:t>理、</a:t>
            </a:r>
            <a:r>
              <a:rPr lang="en-US" altLang="zh-CN" sz="1200" dirty="0">
                <a:solidFill>
                  <a:srgbClr val="595959"/>
                </a:solidFill>
                <a:latin typeface="微软雅黑" panose="020B0503020204020204" charset="-122"/>
                <a:ea typeface="微软雅黑" panose="020B0503020204020204" charset="-122"/>
              </a:rPr>
              <a:t>Internet</a:t>
            </a:r>
            <a:r>
              <a:rPr lang="zh-CN" altLang="en-US" sz="1200" dirty="0">
                <a:solidFill>
                  <a:srgbClr val="595959"/>
                </a:solidFill>
                <a:latin typeface="微软雅黑" panose="020B0503020204020204" charset="-122"/>
                <a:ea typeface="微软雅黑" panose="020B0503020204020204" charset="-122"/>
              </a:rPr>
              <a:t>呼叫处理：录音、数据存储、网络安全边界，完善的呼叫中心运维支撑系统、用户信息管理等功能</a:t>
            </a:r>
            <a:r>
              <a:rPr lang="zh-CN" altLang="en-US" sz="1200" dirty="0" smtClean="0">
                <a:solidFill>
                  <a:srgbClr val="595959"/>
                </a:solidFill>
                <a:latin typeface="微软雅黑" panose="020B0503020204020204" charset="-122"/>
                <a:ea typeface="微软雅黑" panose="020B0503020204020204" charset="-122"/>
              </a:rPr>
              <a:t>。还</a:t>
            </a:r>
            <a:r>
              <a:rPr lang="zh-CN" altLang="en-US" sz="1200" dirty="0">
                <a:solidFill>
                  <a:srgbClr val="595959"/>
                </a:solidFill>
                <a:latin typeface="微软雅黑" panose="020B0503020204020204" charset="-122"/>
                <a:ea typeface="微软雅黑" panose="020B0503020204020204" charset="-122"/>
              </a:rPr>
              <a:t>支持</a:t>
            </a:r>
            <a:r>
              <a:rPr lang="en-US" altLang="zh-CN" sz="1200" dirty="0">
                <a:solidFill>
                  <a:srgbClr val="595959"/>
                </a:solidFill>
                <a:latin typeface="微软雅黑" panose="020B0503020204020204" charset="-122"/>
                <a:ea typeface="微软雅黑" panose="020B0503020204020204" charset="-122"/>
              </a:rPr>
              <a:t>4G/5GVoLTE</a:t>
            </a:r>
            <a:r>
              <a:rPr lang="zh-CN" altLang="en-US" sz="1200" dirty="0">
                <a:solidFill>
                  <a:srgbClr val="595959"/>
                </a:solidFill>
                <a:latin typeface="微软雅黑" panose="020B0503020204020204" charset="-122"/>
                <a:ea typeface="微软雅黑" panose="020B0503020204020204" charset="-122"/>
              </a:rPr>
              <a:t>视频电话、</a:t>
            </a:r>
            <a:r>
              <a:rPr lang="en-US" altLang="zh-CN" sz="1200" dirty="0">
                <a:solidFill>
                  <a:srgbClr val="595959"/>
                </a:solidFill>
                <a:latin typeface="微软雅黑" panose="020B0503020204020204" charset="-122"/>
                <a:ea typeface="微软雅黑" panose="020B0503020204020204" charset="-122"/>
              </a:rPr>
              <a:t>IP</a:t>
            </a:r>
            <a:r>
              <a:rPr lang="zh-CN" altLang="en-US" sz="1200" dirty="0">
                <a:solidFill>
                  <a:srgbClr val="595959"/>
                </a:solidFill>
                <a:latin typeface="微软雅黑" panose="020B0503020204020204" charset="-122"/>
                <a:ea typeface="微软雅黑" panose="020B0503020204020204" charset="-122"/>
              </a:rPr>
              <a:t>视频电话</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3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持集中式和分布式组网方式，排队系统支持</a:t>
            </a:r>
            <a:r>
              <a:rPr lang="en-US" altLang="zh-CN" sz="1200" dirty="0">
                <a:solidFill>
                  <a:srgbClr val="595959"/>
                </a:solidFill>
                <a:latin typeface="微软雅黑" panose="020B0503020204020204" charset="-122"/>
                <a:ea typeface="微软雅黑" panose="020B0503020204020204" charset="-122"/>
              </a:rPr>
              <a:t>ETSI</a:t>
            </a:r>
            <a:r>
              <a:rPr lang="zh-CN" altLang="en-US" sz="1200" dirty="0">
                <a:solidFill>
                  <a:srgbClr val="595959"/>
                </a:solidFill>
                <a:latin typeface="微软雅黑" panose="020B0503020204020204" charset="-122"/>
                <a:ea typeface="微软雅黑" panose="020B0503020204020204" charset="-122"/>
              </a:rPr>
              <a:t>信令、</a:t>
            </a:r>
            <a:r>
              <a:rPr lang="en-US" altLang="zh-CN" sz="1200" dirty="0">
                <a:solidFill>
                  <a:srgbClr val="595959"/>
                </a:solidFill>
                <a:latin typeface="微软雅黑" panose="020B0503020204020204" charset="-122"/>
                <a:ea typeface="微软雅黑" panose="020B0503020204020204" charset="-122"/>
              </a:rPr>
              <a:t>Q.SIG</a:t>
            </a:r>
            <a:r>
              <a:rPr lang="zh-CN" altLang="en-US" sz="1200" dirty="0">
                <a:solidFill>
                  <a:srgbClr val="595959"/>
                </a:solidFill>
                <a:latin typeface="微软雅黑" panose="020B0503020204020204" charset="-122"/>
                <a:ea typeface="微软雅黑" panose="020B0503020204020204" charset="-122"/>
              </a:rPr>
              <a:t>、中国</a:t>
            </a:r>
            <a:r>
              <a:rPr lang="en-US" altLang="zh-CN" sz="1200" dirty="0">
                <a:solidFill>
                  <a:srgbClr val="595959"/>
                </a:solidFill>
                <a:latin typeface="微软雅黑" panose="020B0503020204020204" charset="-122"/>
                <a:ea typeface="微软雅黑" panose="020B0503020204020204" charset="-122"/>
              </a:rPr>
              <a:t>DSS1</a:t>
            </a:r>
            <a:r>
              <a:rPr lang="zh-CN" altLang="en-US" sz="1200" dirty="0">
                <a:solidFill>
                  <a:srgbClr val="595959"/>
                </a:solidFill>
                <a:latin typeface="微软雅黑" panose="020B0503020204020204" charset="-122"/>
                <a:ea typeface="微软雅黑" panose="020B0503020204020204" charset="-122"/>
              </a:rPr>
              <a:t>信令、</a:t>
            </a:r>
            <a:r>
              <a:rPr lang="en-US" altLang="zh-CN" sz="1200" dirty="0">
                <a:solidFill>
                  <a:srgbClr val="595959"/>
                </a:solidFill>
                <a:latin typeface="微软雅黑" panose="020B0503020204020204" charset="-122"/>
                <a:ea typeface="微软雅黑" panose="020B0503020204020204" charset="-122"/>
              </a:rPr>
              <a:t>DPNSS</a:t>
            </a:r>
            <a:r>
              <a:rPr lang="zh-CN" altLang="en-US" sz="1200" dirty="0">
                <a:solidFill>
                  <a:srgbClr val="595959"/>
                </a:solidFill>
                <a:latin typeface="微软雅黑" panose="020B0503020204020204" charset="-122"/>
                <a:ea typeface="微软雅黑" panose="020B0503020204020204" charset="-122"/>
              </a:rPr>
              <a:t>、中国一号、中国七号信令等多种组网功</a:t>
            </a:r>
            <a:r>
              <a:rPr lang="zh-CN" altLang="en-US" sz="1200" dirty="0" smtClean="0">
                <a:solidFill>
                  <a:srgbClr val="595959"/>
                </a:solidFill>
                <a:latin typeface="微软雅黑" panose="020B0503020204020204" charset="-122"/>
                <a:ea typeface="微软雅黑" panose="020B0503020204020204" charset="-122"/>
              </a:rPr>
              <a:t>能。支</a:t>
            </a:r>
            <a:r>
              <a:rPr lang="zh-CN" altLang="en-US" sz="1200" dirty="0">
                <a:solidFill>
                  <a:srgbClr val="595959"/>
                </a:solidFill>
                <a:latin typeface="微软雅黑" panose="020B0503020204020204" charset="-122"/>
                <a:ea typeface="微软雅黑" panose="020B0503020204020204" charset="-122"/>
              </a:rPr>
              <a:t>持</a:t>
            </a:r>
            <a:r>
              <a:rPr lang="en-US" altLang="zh-CN" sz="1200" dirty="0">
                <a:solidFill>
                  <a:srgbClr val="595959"/>
                </a:solidFill>
                <a:latin typeface="微软雅黑" panose="020B0503020204020204" charset="-122"/>
                <a:ea typeface="微软雅黑" panose="020B0503020204020204" charset="-122"/>
              </a:rPr>
              <a:t>IMS</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SIP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H.323</a:t>
            </a:r>
            <a:r>
              <a:rPr lang="zh-CN" altLang="en-US" sz="1200" dirty="0">
                <a:solidFill>
                  <a:srgbClr val="595959"/>
                </a:solidFill>
                <a:latin typeface="微软雅黑" panose="020B0503020204020204" charset="-122"/>
                <a:ea typeface="微软雅黑" panose="020B0503020204020204" charset="-122"/>
              </a:rPr>
              <a:t>等</a:t>
            </a:r>
            <a:r>
              <a:rPr lang="en-US" altLang="zh-CN" sz="1200" dirty="0">
                <a:solidFill>
                  <a:srgbClr val="595959"/>
                </a:solidFill>
                <a:latin typeface="微软雅黑" panose="020B0503020204020204" charset="-122"/>
                <a:ea typeface="微软雅黑" panose="020B0503020204020204" charset="-122"/>
              </a:rPr>
              <a:t>IP</a:t>
            </a:r>
            <a:r>
              <a:rPr lang="zh-CN" altLang="en-US" sz="1200" dirty="0">
                <a:solidFill>
                  <a:srgbClr val="595959"/>
                </a:solidFill>
                <a:latin typeface="微软雅黑" panose="020B0503020204020204" charset="-122"/>
                <a:ea typeface="微软雅黑" panose="020B0503020204020204" charset="-122"/>
              </a:rPr>
              <a:t>主流协</a:t>
            </a:r>
            <a:r>
              <a:rPr lang="zh-CN" altLang="en-US" sz="1200" dirty="0" smtClean="0">
                <a:solidFill>
                  <a:srgbClr val="595959"/>
                </a:solidFill>
                <a:latin typeface="微软雅黑" panose="020B0503020204020204" charset="-122"/>
                <a:ea typeface="微软雅黑" panose="020B0503020204020204" charset="-122"/>
              </a:rPr>
              <a:t>议，支</a:t>
            </a:r>
            <a:r>
              <a:rPr lang="zh-CN" altLang="en-US" sz="1200" dirty="0">
                <a:solidFill>
                  <a:srgbClr val="595959"/>
                </a:solidFill>
                <a:latin typeface="微软雅黑" panose="020B0503020204020204" charset="-122"/>
                <a:ea typeface="微软雅黑" panose="020B0503020204020204" charset="-122"/>
              </a:rPr>
              <a:t>持信令扩</a:t>
            </a:r>
            <a:r>
              <a:rPr lang="zh-CN" altLang="en-US" sz="1200" dirty="0" smtClean="0">
                <a:solidFill>
                  <a:srgbClr val="595959"/>
                </a:solidFill>
                <a:latin typeface="微软雅黑" panose="020B0503020204020204" charset="-122"/>
                <a:ea typeface="微软雅黑" panose="020B0503020204020204" charset="-122"/>
              </a:rPr>
              <a:t>展，满</a:t>
            </a:r>
            <a:r>
              <a:rPr lang="zh-CN" altLang="en-US" sz="1200" dirty="0">
                <a:solidFill>
                  <a:srgbClr val="595959"/>
                </a:solidFill>
                <a:latin typeface="微软雅黑" panose="020B0503020204020204" charset="-122"/>
                <a:ea typeface="微软雅黑" panose="020B0503020204020204" charset="-122"/>
              </a:rPr>
              <a:t>足未来网络演进需求</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3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持在线会话排队路由，支持技能组排队策略，客户优先级路由，坐席等级优先路由等路由策略；支持排队溢出处理，排队超时处理，优先接通上次服务座席的历史记录优先路由</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持客户优先级路由、坐席等级优先路由、根据历史记录排队路由。</a:t>
            </a:r>
            <a:endParaRPr lang="en-US" altLang="zh-CN" sz="1200" dirty="0" smtClean="0">
              <a:solidFill>
                <a:srgbClr val="595959"/>
              </a:solidFill>
              <a:latin typeface="微软雅黑" panose="020B0503020204020204" charset="-122"/>
              <a:ea typeface="微软雅黑" panose="020B0503020204020204" charset="-122"/>
            </a:endParaRPr>
          </a:p>
        </p:txBody>
      </p:sp>
      <p:sp>
        <p:nvSpPr>
          <p:cNvPr id="8" name="文本框 7" descr="7b0a20202020227461726765744d6f64756c65223a20226b6f6e6c696e65666f6e7473220a7d0a"/>
          <p:cNvSpPr txBox="1"/>
          <p:nvPr/>
        </p:nvSpPr>
        <p:spPr>
          <a:xfrm>
            <a:off x="423545" y="269240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》系统性能</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9" name="文本框 8"/>
          <p:cNvSpPr txBox="1"/>
          <p:nvPr/>
        </p:nvSpPr>
        <p:spPr>
          <a:xfrm>
            <a:off x="423545" y="3073400"/>
            <a:ext cx="6707505" cy="2308324"/>
          </a:xfrm>
          <a:prstGeom prst="rect">
            <a:avLst/>
          </a:prstGeom>
          <a:noFill/>
        </p:spPr>
        <p:txBody>
          <a:bodyPr wrap="square" rtlCol="0" anchor="t">
            <a:spAutoFit/>
          </a:bodyPr>
          <a:lstStyle/>
          <a:p>
            <a:pPr algn="just">
              <a:lnSpc>
                <a:spcPct val="15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台系统页面平均加载时间≤</a:t>
            </a:r>
            <a:r>
              <a:rPr lang="en-US" altLang="zh-CN" sz="1200" dirty="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秒</a:t>
            </a:r>
            <a:endParaRPr lang="zh-CN" altLang="en-US" sz="1200" dirty="0">
              <a:solidFill>
                <a:srgbClr val="595959"/>
              </a:solidFill>
              <a:latin typeface="微软雅黑" panose="020B0503020204020204" charset="-122"/>
              <a:ea typeface="微软雅黑" panose="020B0503020204020204" charset="-122"/>
            </a:endParaRPr>
          </a:p>
          <a:p>
            <a:pPr algn="just">
              <a:lnSpc>
                <a:spcPct val="15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台系统页面查询平均响应时间≤</a:t>
            </a:r>
            <a:r>
              <a:rPr lang="en-US" altLang="zh-CN" sz="1200" dirty="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秒</a:t>
            </a:r>
            <a:endParaRPr lang="zh-CN" altLang="en-US" sz="1200" dirty="0">
              <a:solidFill>
                <a:srgbClr val="595959"/>
              </a:solidFill>
              <a:latin typeface="微软雅黑" panose="020B0503020204020204" charset="-122"/>
              <a:ea typeface="微软雅黑" panose="020B0503020204020204" charset="-122"/>
            </a:endParaRPr>
          </a:p>
          <a:p>
            <a:pPr algn="just">
              <a:lnSpc>
                <a:spcPct val="15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台系统标签页切换及界面展示平均时间≤</a:t>
            </a:r>
            <a:r>
              <a:rPr lang="en-US" altLang="zh-CN" sz="1200" dirty="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秒</a:t>
            </a:r>
            <a:endParaRPr lang="zh-CN" altLang="en-US" sz="1200" dirty="0">
              <a:solidFill>
                <a:srgbClr val="595959"/>
              </a:solidFill>
              <a:latin typeface="微软雅黑" panose="020B0503020204020204" charset="-122"/>
              <a:ea typeface="微软雅黑" panose="020B0503020204020204" charset="-122"/>
            </a:endParaRPr>
          </a:p>
          <a:p>
            <a:pPr algn="just">
              <a:lnSpc>
                <a:spcPct val="15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呼</a:t>
            </a:r>
            <a:r>
              <a:rPr lang="zh-CN" altLang="en-US" sz="1200" dirty="0">
                <a:solidFill>
                  <a:srgbClr val="595959"/>
                </a:solidFill>
                <a:latin typeface="微软雅黑" panose="020B0503020204020204" charset="-122"/>
                <a:ea typeface="微软雅黑" panose="020B0503020204020204" charset="-122"/>
              </a:rPr>
              <a:t>叫平台支持呼叫并发数：≥</a:t>
            </a:r>
            <a:r>
              <a:rPr lang="en-US" altLang="zh-CN" sz="1200" dirty="0">
                <a:solidFill>
                  <a:srgbClr val="595959"/>
                </a:solidFill>
                <a:latin typeface="微软雅黑" panose="020B0503020204020204" charset="-122"/>
                <a:ea typeface="微软雅黑" panose="020B0503020204020204" charset="-122"/>
              </a:rPr>
              <a:t>100</a:t>
            </a:r>
            <a:r>
              <a:rPr lang="zh-CN" altLang="en-US" sz="1200" dirty="0" smtClean="0">
                <a:solidFill>
                  <a:srgbClr val="595959"/>
                </a:solidFill>
                <a:latin typeface="微软雅黑" panose="020B0503020204020204" charset="-122"/>
                <a:ea typeface="微软雅黑" panose="020B0503020204020204" charset="-122"/>
              </a:rPr>
              <a:t>路</a:t>
            </a:r>
            <a:endParaRPr lang="zh-CN" altLang="en-US" sz="1200" dirty="0">
              <a:solidFill>
                <a:srgbClr val="595959"/>
              </a:solidFill>
              <a:latin typeface="微软雅黑" panose="020B0503020204020204" charset="-122"/>
              <a:ea typeface="微软雅黑" panose="020B0503020204020204" charset="-122"/>
            </a:endParaRPr>
          </a:p>
          <a:p>
            <a:pPr algn="just">
              <a:lnSpc>
                <a:spcPct val="15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台座席间呼叫转移平均时间：≤</a:t>
            </a:r>
            <a:r>
              <a:rPr lang="en-US" altLang="zh-CN" sz="1200" dirty="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秒</a:t>
            </a:r>
            <a:endParaRPr lang="zh-CN" altLang="en-US" sz="1200" dirty="0">
              <a:solidFill>
                <a:srgbClr val="595959"/>
              </a:solidFill>
              <a:latin typeface="微软雅黑" panose="020B0503020204020204" charset="-122"/>
              <a:ea typeface="微软雅黑" panose="020B0503020204020204" charset="-122"/>
            </a:endParaRPr>
          </a:p>
          <a:p>
            <a:pPr algn="just">
              <a:lnSpc>
                <a:spcPct val="15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呼</a:t>
            </a:r>
            <a:r>
              <a:rPr lang="zh-CN" altLang="en-US" sz="1200" dirty="0">
                <a:solidFill>
                  <a:srgbClr val="595959"/>
                </a:solidFill>
                <a:latin typeface="微软雅黑" panose="020B0503020204020204" charset="-122"/>
                <a:ea typeface="微软雅黑" panose="020B0503020204020204" charset="-122"/>
              </a:rPr>
              <a:t>叫平台发生故障后平均切换时间：≤</a:t>
            </a:r>
            <a:r>
              <a:rPr lang="en-US" altLang="zh-CN" sz="1200" dirty="0">
                <a:solidFill>
                  <a:srgbClr val="595959"/>
                </a:solidFill>
                <a:latin typeface="微软雅黑" panose="020B0503020204020204" charset="-122"/>
                <a:ea typeface="微软雅黑" panose="020B0503020204020204" charset="-122"/>
              </a:rPr>
              <a:t>10</a:t>
            </a:r>
            <a:r>
              <a:rPr lang="zh-CN" altLang="en-US" sz="1200" dirty="0" smtClean="0">
                <a:solidFill>
                  <a:srgbClr val="595959"/>
                </a:solidFill>
                <a:latin typeface="微软雅黑" panose="020B0503020204020204" charset="-122"/>
                <a:ea typeface="微软雅黑" panose="020B0503020204020204" charset="-122"/>
              </a:rPr>
              <a:t>秒</a:t>
            </a:r>
            <a:endParaRPr lang="zh-CN" altLang="en-US" sz="1200" dirty="0">
              <a:solidFill>
                <a:srgbClr val="595959"/>
              </a:solidFill>
              <a:latin typeface="微软雅黑" panose="020B0503020204020204" charset="-122"/>
              <a:ea typeface="微软雅黑" panose="020B0503020204020204" charset="-122"/>
            </a:endParaRPr>
          </a:p>
          <a:p>
            <a:pPr algn="just">
              <a:lnSpc>
                <a:spcPct val="15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台一般性统计平均响应时间：≤</a:t>
            </a:r>
            <a:r>
              <a:rPr lang="en-US" altLang="zh-CN" sz="1200" dirty="0">
                <a:solidFill>
                  <a:srgbClr val="595959"/>
                </a:solidFill>
                <a:latin typeface="微软雅黑" panose="020B0503020204020204" charset="-122"/>
                <a:ea typeface="微软雅黑" panose="020B0503020204020204" charset="-122"/>
              </a:rPr>
              <a:t>20</a:t>
            </a:r>
            <a:r>
              <a:rPr lang="zh-CN" altLang="en-US" sz="1200" dirty="0" smtClean="0">
                <a:solidFill>
                  <a:srgbClr val="595959"/>
                </a:solidFill>
                <a:latin typeface="微软雅黑" panose="020B0503020204020204" charset="-122"/>
                <a:ea typeface="微软雅黑" panose="020B0503020204020204" charset="-122"/>
              </a:rPr>
              <a:t>秒</a:t>
            </a:r>
            <a:endParaRPr lang="zh-CN" altLang="en-US" sz="1200" dirty="0">
              <a:solidFill>
                <a:srgbClr val="595959"/>
              </a:solidFill>
              <a:latin typeface="微软雅黑" panose="020B0503020204020204" charset="-122"/>
              <a:ea typeface="微软雅黑" panose="020B0503020204020204" charset="-122"/>
            </a:endParaRPr>
          </a:p>
          <a:p>
            <a:pPr algn="just">
              <a:lnSpc>
                <a:spcPct val="15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台复杂性统计平均响应时间：≤</a:t>
            </a:r>
            <a:r>
              <a:rPr lang="en-US" altLang="zh-CN" sz="1200" dirty="0">
                <a:solidFill>
                  <a:srgbClr val="595959"/>
                </a:solidFill>
                <a:latin typeface="微软雅黑" panose="020B0503020204020204" charset="-122"/>
                <a:ea typeface="微软雅黑" panose="020B0503020204020204" charset="-122"/>
              </a:rPr>
              <a:t>60</a:t>
            </a:r>
            <a:r>
              <a:rPr lang="zh-CN" altLang="en-US" sz="1200" dirty="0" smtClean="0">
                <a:solidFill>
                  <a:srgbClr val="595959"/>
                </a:solidFill>
                <a:latin typeface="微软雅黑" panose="020B0503020204020204" charset="-122"/>
                <a:ea typeface="微软雅黑" panose="020B0503020204020204" charset="-122"/>
              </a:rPr>
              <a:t>秒</a:t>
            </a:r>
            <a:endParaRPr lang="zh-CN" altLang="en-US" sz="1200" dirty="0">
              <a:solidFill>
                <a:srgbClr val="595959"/>
              </a:solidFill>
              <a:latin typeface="微软雅黑" panose="020B0503020204020204" charset="-122"/>
              <a:ea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49250" y="1397000"/>
            <a:ext cx="6707505" cy="2308324"/>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支持最</a:t>
            </a:r>
            <a:r>
              <a:rPr lang="zh-CN" altLang="en-US" sz="1200" dirty="0">
                <a:solidFill>
                  <a:srgbClr val="595959"/>
                </a:solidFill>
                <a:latin typeface="微软雅黑" panose="020B0503020204020204" charset="-122"/>
                <a:ea typeface="微软雅黑" panose="020B0503020204020204" charset="-122"/>
              </a:rPr>
              <a:t>大不低于</a:t>
            </a:r>
            <a:r>
              <a:rPr lang="en-US" altLang="zh-CN" sz="1200" dirty="0">
                <a:solidFill>
                  <a:srgbClr val="595959"/>
                </a:solidFill>
                <a:latin typeface="微软雅黑" panose="020B0503020204020204" charset="-122"/>
                <a:ea typeface="微软雅黑" panose="020B0503020204020204" charset="-122"/>
              </a:rPr>
              <a:t>1000</a:t>
            </a:r>
            <a:r>
              <a:rPr lang="zh-CN" altLang="en-US" sz="1200" dirty="0" smtClean="0">
                <a:solidFill>
                  <a:srgbClr val="595959"/>
                </a:solidFill>
                <a:latin typeface="微软雅黑" panose="020B0503020204020204" charset="-122"/>
                <a:ea typeface="微软雅黑" panose="020B0503020204020204" charset="-122"/>
              </a:rPr>
              <a:t>个永久许</a:t>
            </a:r>
            <a:r>
              <a:rPr lang="zh-CN" altLang="en-US" sz="1200" dirty="0">
                <a:solidFill>
                  <a:srgbClr val="595959"/>
                </a:solidFill>
                <a:latin typeface="微软雅黑" panose="020B0503020204020204" charset="-122"/>
                <a:ea typeface="微软雅黑" panose="020B0503020204020204" charset="-122"/>
              </a:rPr>
              <a:t>可，每个座席许可功能完整，座席技能包括语音电话接听、多媒体服务受</a:t>
            </a:r>
            <a:r>
              <a:rPr lang="zh-CN" altLang="en-US" sz="1200" dirty="0" smtClean="0">
                <a:solidFill>
                  <a:srgbClr val="595959"/>
                </a:solidFill>
                <a:latin typeface="微软雅黑" panose="020B0503020204020204" charset="-122"/>
                <a:ea typeface="微软雅黑" panose="020B0503020204020204" charset="-122"/>
              </a:rPr>
              <a:t>理</a:t>
            </a:r>
            <a:r>
              <a:rPr lang="en-US" altLang="zh-CN" sz="1200" dirty="0" smtClean="0">
                <a:solidFill>
                  <a:srgbClr val="595959"/>
                </a:solidFill>
                <a:latin typeface="微软雅黑" panose="020B0503020204020204" charset="-122"/>
                <a:ea typeface="微软雅黑" panose="020B0503020204020204" charset="-122"/>
              </a:rPr>
              <a:t>(r</a:t>
            </a:r>
            <a:r>
              <a:rPr lang="zh-CN" altLang="en-US" sz="1200" dirty="0" smtClean="0">
                <a:solidFill>
                  <a:srgbClr val="595959"/>
                </a:solidFill>
                <a:latin typeface="微软雅黑" panose="020B0503020204020204" charset="-122"/>
                <a:ea typeface="微软雅黑" panose="020B0503020204020204" charset="-122"/>
              </a:rPr>
              <a:t>（如邮件、聊天）和以及班长系的管</a:t>
            </a:r>
            <a:r>
              <a:rPr lang="zh-CN" altLang="en-US" sz="1200" dirty="0">
                <a:solidFill>
                  <a:srgbClr val="595959"/>
                </a:solidFill>
                <a:latin typeface="微软雅黑" panose="020B0503020204020204" charset="-122"/>
                <a:ea typeface="微软雅黑" panose="020B0503020204020204" charset="-122"/>
              </a:rPr>
              <a:t>理席职能等。无论是电话坐席授权许可还是在线客服坐席许可都为永久许可。当所运行主机故障时，支持将坐席永久许可迁移到新主机上。支持技能组细分，可基于不同业务能力为座席分配多个技能</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持同一个坐席在不同技能组的排队等级。</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持座席资源的在线弹性扩容。在 </a:t>
            </a:r>
            <a:r>
              <a:rPr lang="en-US" altLang="zh-CN" sz="1200" dirty="0">
                <a:solidFill>
                  <a:srgbClr val="595959"/>
                </a:solidFill>
                <a:latin typeface="微软雅黑" panose="020B0503020204020204" charset="-122"/>
                <a:ea typeface="微软雅黑" panose="020B0503020204020204" charset="-122"/>
              </a:rPr>
              <a:t>license </a:t>
            </a:r>
            <a:r>
              <a:rPr lang="zh-CN" altLang="en-US" sz="1200" dirty="0">
                <a:solidFill>
                  <a:srgbClr val="595959"/>
                </a:solidFill>
                <a:latin typeface="微软雅黑" panose="020B0503020204020204" charset="-122"/>
                <a:ea typeface="微软雅黑" panose="020B0503020204020204" charset="-122"/>
              </a:rPr>
              <a:t>数量允许范围内，增加座席无需重启任何系统服务，业务操作无感知，真正实现热扩容，保障业务连续性。该平</a:t>
            </a:r>
            <a:r>
              <a:rPr lang="zh-CN" altLang="en-US" sz="1200" dirty="0" smtClean="0">
                <a:solidFill>
                  <a:srgbClr val="595959"/>
                </a:solidFill>
                <a:latin typeface="微软雅黑" panose="020B0503020204020204" charset="-122"/>
                <a:ea typeface="微软雅黑" panose="020B0503020204020204" charset="-122"/>
              </a:rPr>
              <a:t>台支</a:t>
            </a:r>
            <a:r>
              <a:rPr lang="zh-CN" altLang="en-US" sz="1200" dirty="0">
                <a:solidFill>
                  <a:srgbClr val="595959"/>
                </a:solidFill>
                <a:latin typeface="微软雅黑" panose="020B0503020204020204" charset="-122"/>
                <a:ea typeface="微软雅黑" panose="020B0503020204020204" charset="-122"/>
              </a:rPr>
              <a:t>持临时增加有时间期限的授权资源</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坐席、分机、线路、在线用户等</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，以满足业务突发性增长的需</a:t>
            </a:r>
            <a:r>
              <a:rPr lang="zh-CN" altLang="en-US" sz="1200" dirty="0" smtClean="0">
                <a:solidFill>
                  <a:srgbClr val="595959"/>
                </a:solidFill>
                <a:latin typeface="微软雅黑" panose="020B0503020204020204" charset="-122"/>
                <a:ea typeface="微软雅黑" panose="020B0503020204020204" charset="-122"/>
              </a:rPr>
              <a:t>要。</a:t>
            </a:r>
            <a:endParaRPr lang="en-US" altLang="zh-CN" sz="1200" dirty="0">
              <a:solidFill>
                <a:srgbClr val="595959"/>
              </a:solidFill>
              <a:latin typeface="微软雅黑" panose="020B0503020204020204" charset="-122"/>
              <a:ea typeface="微软雅黑" panose="020B0503020204020204" charset="-122"/>
            </a:endParaRPr>
          </a:p>
        </p:txBody>
      </p:sp>
      <p:sp>
        <p:nvSpPr>
          <p:cNvPr id="7" name="文本框 6" descr="7b0a20202020227461726765744d6f64756c65223a20226b6f6e6c696e65666f6e7473220a7d0a"/>
          <p:cNvSpPr txBox="1"/>
          <p:nvPr/>
        </p:nvSpPr>
        <p:spPr>
          <a:xfrm>
            <a:off x="349250" y="109220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》②座</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席许可</a:t>
            </a:r>
          </a:p>
        </p:txBody>
      </p:sp>
      <p:sp>
        <p:nvSpPr>
          <p:cNvPr id="4" name="文本框 3" descr="7b0a20202020227461726765744d6f64756c65223a20226b6f6e6c696e65666f6e7473220a7d0a"/>
          <p:cNvSpPr txBox="1"/>
          <p:nvPr/>
        </p:nvSpPr>
        <p:spPr>
          <a:xfrm>
            <a:off x="349250" y="366389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a:t>
            </a:r>
            <a:r>
              <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rPr>
              <a:t>③IVR</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许可</a:t>
            </a:r>
          </a:p>
        </p:txBody>
      </p:sp>
      <p:sp>
        <p:nvSpPr>
          <p:cNvPr id="5" name="文本框 4"/>
          <p:cNvSpPr txBox="1"/>
          <p:nvPr/>
        </p:nvSpPr>
        <p:spPr>
          <a:xfrm>
            <a:off x="349250" y="3987800"/>
            <a:ext cx="6707505" cy="1167692"/>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飞鸿</a:t>
            </a:r>
            <a:r>
              <a:rPr lang="en-US" altLang="zh-CN" sz="1200" dirty="0">
                <a:solidFill>
                  <a:srgbClr val="595959"/>
                </a:solidFill>
                <a:latin typeface="微软雅黑" panose="020B0503020204020204" charset="-122"/>
                <a:ea typeface="微软雅黑" panose="020B0503020204020204" charset="-122"/>
              </a:rPr>
              <a:t>9000C-CCS</a:t>
            </a:r>
            <a:r>
              <a:rPr lang="zh-CN" altLang="en-US" sz="1200" dirty="0">
                <a:solidFill>
                  <a:srgbClr val="595959"/>
                </a:solidFill>
                <a:latin typeface="微软雅黑" panose="020B0503020204020204" charset="-122"/>
                <a:ea typeface="微软雅黑" panose="020B0503020204020204" charset="-122"/>
              </a:rPr>
              <a:t>型呼叫中心平台具备</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功能模块，可提供</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永久许可，支持</a:t>
            </a:r>
            <a:r>
              <a:rPr lang="en-US" altLang="zh-CN" sz="1200" dirty="0">
                <a:solidFill>
                  <a:srgbClr val="595959"/>
                </a:solidFill>
                <a:latin typeface="微软雅黑" panose="020B0503020204020204" charset="-122"/>
                <a:ea typeface="微软雅黑" panose="020B0503020204020204" charset="-122"/>
              </a:rPr>
              <a:t>MRCP</a:t>
            </a:r>
            <a:r>
              <a:rPr lang="zh-CN" altLang="en-US" sz="1200" dirty="0">
                <a:solidFill>
                  <a:srgbClr val="595959"/>
                </a:solidFill>
                <a:latin typeface="微软雅黑" panose="020B0503020204020204" charset="-122"/>
                <a:ea typeface="微软雅黑" panose="020B0503020204020204" charset="-122"/>
              </a:rPr>
              <a:t>协议，可对接</a:t>
            </a:r>
            <a:r>
              <a:rPr lang="en-US" altLang="zh-CN" sz="1200" dirty="0">
                <a:solidFill>
                  <a:srgbClr val="595959"/>
                </a:solidFill>
                <a:latin typeface="微软雅黑" panose="020B0503020204020204" charset="-122"/>
                <a:ea typeface="微软雅黑" panose="020B0503020204020204" charset="-122"/>
              </a:rPr>
              <a:t>ASR</a:t>
            </a:r>
            <a:r>
              <a:rPr lang="zh-CN" altLang="en-US" sz="1200" dirty="0">
                <a:solidFill>
                  <a:srgbClr val="595959"/>
                </a:solidFill>
                <a:latin typeface="微软雅黑" panose="020B0503020204020204" charset="-122"/>
                <a:ea typeface="微软雅黑" panose="020B0503020204020204" charset="-122"/>
              </a:rPr>
              <a:t>和</a:t>
            </a:r>
            <a:r>
              <a:rPr lang="en-US" altLang="zh-CN" sz="1200" dirty="0">
                <a:solidFill>
                  <a:srgbClr val="595959"/>
                </a:solidFill>
                <a:latin typeface="微软雅黑" panose="020B0503020204020204" charset="-122"/>
                <a:ea typeface="微软雅黑" panose="020B0503020204020204" charset="-122"/>
              </a:rPr>
              <a:t>TTS</a:t>
            </a:r>
            <a:r>
              <a:rPr lang="zh-CN" altLang="en-US" sz="1200" dirty="0">
                <a:solidFill>
                  <a:srgbClr val="595959"/>
                </a:solidFill>
                <a:latin typeface="微软雅黑" panose="020B0503020204020204" charset="-122"/>
                <a:ea typeface="微软雅黑" panose="020B0503020204020204" charset="-122"/>
              </a:rPr>
              <a:t>等模块。</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扩容不需要重启系统</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a:t>
            </a:r>
            <a:r>
              <a:rPr lang="en-US" altLang="zh-CN" sz="1200" dirty="0">
                <a:solidFill>
                  <a:srgbClr val="595959"/>
                </a:solidFill>
                <a:latin typeface="微软雅黑" panose="020B0503020204020204" charset="-122"/>
                <a:ea typeface="微软雅黑" panose="020B0503020204020204" charset="-122"/>
              </a:rPr>
              <a:t>MRCP v1/v2</a:t>
            </a:r>
            <a:r>
              <a:rPr lang="zh-CN" altLang="en-US" sz="1200" dirty="0">
                <a:solidFill>
                  <a:srgbClr val="595959"/>
                </a:solidFill>
                <a:latin typeface="微软雅黑" panose="020B0503020204020204" charset="-122"/>
                <a:ea typeface="微软雅黑" panose="020B0503020204020204" charset="-122"/>
              </a:rPr>
              <a:t>协</a:t>
            </a:r>
            <a:r>
              <a:rPr lang="zh-CN" altLang="en-US" sz="1200" dirty="0" smtClean="0">
                <a:solidFill>
                  <a:srgbClr val="595959"/>
                </a:solidFill>
                <a:latin typeface="微软雅黑" panose="020B0503020204020204" charset="-122"/>
                <a:ea typeface="微软雅黑" panose="020B0503020204020204" charset="-122"/>
              </a:rPr>
              <a:t>议、支持国</a:t>
            </a:r>
            <a:r>
              <a:rPr lang="zh-CN" altLang="en-US" sz="1200" dirty="0">
                <a:solidFill>
                  <a:srgbClr val="595959"/>
                </a:solidFill>
                <a:latin typeface="微软雅黑" panose="020B0503020204020204" charset="-122"/>
                <a:ea typeface="微软雅黑" panose="020B0503020204020204" charset="-122"/>
              </a:rPr>
              <a:t>内主流</a:t>
            </a:r>
            <a:r>
              <a:rPr lang="en-US" altLang="zh-CN" sz="1200" dirty="0">
                <a:solidFill>
                  <a:srgbClr val="595959"/>
                </a:solidFill>
                <a:latin typeface="微软雅黑" panose="020B0503020204020204" charset="-122"/>
                <a:ea typeface="微软雅黑" panose="020B0503020204020204" charset="-122"/>
              </a:rPr>
              <a:t>TTS/ASR</a:t>
            </a:r>
            <a:r>
              <a:rPr lang="zh-CN" altLang="en-US" sz="1200" dirty="0">
                <a:solidFill>
                  <a:srgbClr val="595959"/>
                </a:solidFill>
                <a:latin typeface="微软雅黑" panose="020B0503020204020204" charset="-122"/>
                <a:ea typeface="微软雅黑" panose="020B0503020204020204" charset="-122"/>
              </a:rPr>
              <a:t>的</a:t>
            </a:r>
            <a:r>
              <a:rPr lang="en-US" altLang="zh-CN" sz="1200" dirty="0">
                <a:solidFill>
                  <a:srgbClr val="595959"/>
                </a:solidFill>
                <a:latin typeface="微软雅黑" panose="020B0503020204020204" charset="-122"/>
                <a:ea typeface="微软雅黑" panose="020B0503020204020204" charset="-122"/>
              </a:rPr>
              <a:t>SDK</a:t>
            </a:r>
            <a:r>
              <a:rPr lang="zh-CN" altLang="en-US" sz="1200" dirty="0">
                <a:solidFill>
                  <a:srgbClr val="595959"/>
                </a:solidFill>
                <a:latin typeface="微软雅黑" panose="020B0503020204020204" charset="-122"/>
                <a:ea typeface="微软雅黑" panose="020B0503020204020204" charset="-122"/>
              </a:rPr>
              <a:t>对接</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提供</a:t>
            </a:r>
            <a:r>
              <a:rPr lang="en-US" altLang="zh-CN" sz="1200" dirty="0" smtClean="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永久许</a:t>
            </a:r>
            <a:r>
              <a:rPr lang="zh-CN" altLang="en-US" sz="1200" dirty="0" smtClean="0">
                <a:solidFill>
                  <a:srgbClr val="595959"/>
                </a:solidFill>
                <a:latin typeface="微软雅黑" panose="020B0503020204020204" charset="-122"/>
                <a:ea typeface="微软雅黑" panose="020B0503020204020204" charset="-122"/>
              </a:rPr>
              <a:t>可，最大授权数量不低于</a:t>
            </a:r>
            <a:r>
              <a:rPr lang="en-US" altLang="zh-CN" sz="1200" dirty="0" smtClean="0">
                <a:solidFill>
                  <a:srgbClr val="595959"/>
                </a:solidFill>
                <a:latin typeface="微软雅黑" panose="020B0503020204020204" charset="-122"/>
                <a:ea typeface="微软雅黑" panose="020B0503020204020204" charset="-122"/>
              </a:rPr>
              <a:t>1000</a:t>
            </a:r>
            <a:r>
              <a:rPr lang="zh-CN" altLang="en-US" sz="1200" dirty="0" smtClean="0">
                <a:solidFill>
                  <a:srgbClr val="595959"/>
                </a:solidFill>
                <a:latin typeface="微软雅黑" panose="020B0503020204020204" charset="-122"/>
                <a:ea typeface="微软雅黑" panose="020B0503020204020204" charset="-122"/>
              </a:rPr>
              <a:t>个。</a:t>
            </a:r>
          </a:p>
        </p:txBody>
      </p:sp>
      <p:sp>
        <p:nvSpPr>
          <p:cNvPr id="6" name="文本框 5" descr="7b0a20202020227461726765744d6f64756c65223a20226b6f6e6c696e65666f6e7473220a7d0a"/>
          <p:cNvSpPr txBox="1"/>
          <p:nvPr/>
        </p:nvSpPr>
        <p:spPr>
          <a:xfrm>
            <a:off x="349250" y="528320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a:t>
            </a:r>
            <a:r>
              <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rPr>
              <a:t>④CRM</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基本模块</a:t>
            </a:r>
          </a:p>
        </p:txBody>
      </p:sp>
      <p:sp>
        <p:nvSpPr>
          <p:cNvPr id="8" name="文本框 7"/>
          <p:cNvSpPr txBox="1"/>
          <p:nvPr/>
        </p:nvSpPr>
        <p:spPr>
          <a:xfrm>
            <a:off x="349250" y="5740400"/>
            <a:ext cx="6707505" cy="369331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基本模块，具备工单管理功能：基本功能包含定义四种工单：咨询工单、销售订单、维护工单、投诉工单等</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持利用二次开发平台，支持自定义多种工单类</a:t>
            </a:r>
            <a:r>
              <a:rPr lang="zh-CN" altLang="en-US" sz="1200" dirty="0" smtClean="0">
                <a:solidFill>
                  <a:srgbClr val="595959"/>
                </a:solidFill>
                <a:latin typeface="微软雅黑" panose="020B0503020204020204" charset="-122"/>
                <a:ea typeface="微软雅黑" panose="020B0503020204020204" charset="-122"/>
              </a:rPr>
              <a:t>型；</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基本模块，具备多媒体消息处理功能，支持多媒体接入处理，包括微信、邮件、短信、电话留言、在线客服。还支持微博、抖音等其他接入渠道的多媒体消息处理。</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坐</a:t>
            </a:r>
            <a:r>
              <a:rPr lang="zh-CN" altLang="en-US" sz="1200" dirty="0">
                <a:solidFill>
                  <a:srgbClr val="595959"/>
                </a:solidFill>
                <a:latin typeface="微软雅黑" panose="020B0503020204020204" charset="-122"/>
                <a:ea typeface="微软雅黑" panose="020B0503020204020204" charset="-122"/>
              </a:rPr>
              <a:t>席软电话工作台和系统监控，都具备技能组队列监控和坐席状态监控功能。能显示队列排队状态，能够看到同队列每个座席状态显示。</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基本模块，具备个人信息管理功能，具备密码管理、密码联系方式管理等功能。还支持密码过期、密码重置、强密码策略等功能</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基本模块，具备电话通信录功能，包含公司通信录、个人通信录。通讯录以树状组织结构管理，支持标签分组管理。</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基本模块，具备角色和权限管理功能，支持定义不同的人有不同的角色，不同的角色有不同的权限。系统主要提供系统超级管理员、系统管理员、部门经理</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主管、普通坐席、班长坐席、普通用户等多种角色，并赋予不同的权</a:t>
            </a:r>
            <a:r>
              <a:rPr lang="zh-CN" altLang="en-US" sz="1200" dirty="0" smtClean="0">
                <a:solidFill>
                  <a:srgbClr val="595959"/>
                </a:solidFill>
                <a:latin typeface="微软雅黑" panose="020B0503020204020204" charset="-122"/>
                <a:ea typeface="微软雅黑" panose="020B0503020204020204" charset="-122"/>
              </a:rPr>
              <a:t>限</a:t>
            </a:r>
            <a:r>
              <a:rPr lang="zh-CN" altLang="en-US" sz="1200" dirty="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603119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49250" y="1222276"/>
            <a:ext cx="6707505" cy="923330"/>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模块具备知识库访问量统计、知识库资料维护、知识分类管理、快速搜索引擎等功能</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持知识点创建、审核、发布、巡检、作废等知识库管理流程。同时支持知识图谱、关联推荐、热点知识发现等高级智能功能</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p:txBody>
      </p:sp>
      <p:sp>
        <p:nvSpPr>
          <p:cNvPr id="7" name="文本框 6" descr="7b0a20202020227461726765744d6f64756c65223a20226b6f6e6c696e65666f6e7473220a7d0a"/>
          <p:cNvSpPr txBox="1"/>
          <p:nvPr/>
        </p:nvSpPr>
        <p:spPr>
          <a:xfrm>
            <a:off x="349250" y="841276"/>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》⑤知识库模块</a:t>
            </a:r>
          </a:p>
        </p:txBody>
      </p:sp>
      <p:sp>
        <p:nvSpPr>
          <p:cNvPr id="10" name="文本框 9"/>
          <p:cNvSpPr txBox="1"/>
          <p:nvPr/>
        </p:nvSpPr>
        <p:spPr>
          <a:xfrm>
            <a:off x="349250" y="2517676"/>
            <a:ext cx="6707505" cy="4524315"/>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具备会话弹屏，常用问题回答、转接、满意度调查等功能；用户可自行在网页端进行号码查询，可对号码进行权限分析，无权限查询的用户，无法查询该号码；在线客服访客端可提供不同业务的导航入口，比如号码查询、故障报修、智能问答等业务场景。</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在线客服访客端可提供不同业务的导航入口，比如号码查询、故障报修、智能问答等业务场景</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该模块主要提供访客端</a:t>
            </a:r>
            <a:r>
              <a:rPr lang="en-US" altLang="zh-CN" sz="1200" dirty="0">
                <a:solidFill>
                  <a:srgbClr val="595959"/>
                </a:solidFill>
                <a:latin typeface="微软雅黑" panose="020B0503020204020204" charset="-122"/>
                <a:ea typeface="微软雅黑" panose="020B0503020204020204" charset="-122"/>
              </a:rPr>
              <a:t>H5</a:t>
            </a:r>
            <a:r>
              <a:rPr lang="zh-CN" altLang="en-US" sz="1200" dirty="0">
                <a:solidFill>
                  <a:srgbClr val="595959"/>
                </a:solidFill>
                <a:latin typeface="微软雅黑" panose="020B0503020204020204" charset="-122"/>
                <a:ea typeface="微软雅黑" panose="020B0503020204020204" charset="-122"/>
              </a:rPr>
              <a:t>移动端页面，支持用户在网页端或</a:t>
            </a:r>
            <a:r>
              <a:rPr lang="en-US" altLang="zh-CN" sz="1200" dirty="0">
                <a:solidFill>
                  <a:srgbClr val="595959"/>
                </a:solidFill>
                <a:latin typeface="微软雅黑" panose="020B0503020204020204" charset="-122"/>
                <a:ea typeface="微软雅黑" panose="020B0503020204020204" charset="-122"/>
              </a:rPr>
              <a:t>CDMA</a:t>
            </a:r>
            <a:r>
              <a:rPr lang="zh-CN" altLang="en-US" sz="1200" dirty="0">
                <a:solidFill>
                  <a:srgbClr val="595959"/>
                </a:solidFill>
                <a:latin typeface="微软雅黑" panose="020B0503020204020204" charset="-122"/>
                <a:ea typeface="微软雅黑" panose="020B0503020204020204" charset="-122"/>
              </a:rPr>
              <a:t>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端进行故障申报和常见信息咨询，并可实时查看处理进度；</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该模块支</a:t>
            </a:r>
            <a:r>
              <a:rPr lang="zh-CN" altLang="en-US" sz="1200" dirty="0">
                <a:solidFill>
                  <a:srgbClr val="595959"/>
                </a:solidFill>
                <a:latin typeface="微软雅黑" panose="020B0503020204020204" charset="-122"/>
                <a:ea typeface="微软雅黑" panose="020B0503020204020204" charset="-122"/>
              </a:rPr>
              <a:t>持与在在线客服坐席的话务员交互实现答疑，并对服务进行评价反馈。话务员也可根据与用户的交互，快速填写并生成相应的业务工单</a:t>
            </a:r>
            <a:r>
              <a:rPr lang="zh-CN" altLang="en-US" sz="1200" dirty="0" smtClean="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话务员答疑时，支持知识推荐、话术引导等智能辅助功能。</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该模块可汇集会议业务、自动电话业务、军事综合信息网业务等信息系统开设业务；</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在线客服系统支持业务系统知识库智能问答自定义，可自主开设业务。</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模块支持工单的受理、流转、派发、回访、归档、派修等功能，具备全生命周期管理功能。</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该模块包含智能报表可视化制作工具，可对系统的工单数量、话务量、问题统计、咨询次数等指标进行统计分析、可视化呈现。</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该模块同时支持系统监控、会话弹屏、</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对</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交互、常用问题回答、客户留言、满意度调查等功能。会话过程中响应不够及时的，支持通过安抚语分别提醒访客和客服</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
        <p:nvSpPr>
          <p:cNvPr id="11" name="文本框 10" descr="7b0a20202020227461726765744d6f64756c65223a20226b6f6e6c696e65666f6e7473220a7d0a"/>
          <p:cNvSpPr txBox="1"/>
          <p:nvPr/>
        </p:nvSpPr>
        <p:spPr>
          <a:xfrm>
            <a:off x="349250" y="2212876"/>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》➅在线客服模块</a:t>
            </a:r>
          </a:p>
        </p:txBody>
      </p:sp>
      <p:sp>
        <p:nvSpPr>
          <p:cNvPr id="12" name="文本框 11" descr="7b0a20202020227461726765744d6f64756c65223a20226b6f6e6c696e65666f6e7473220a7d0a"/>
          <p:cNvSpPr txBox="1"/>
          <p:nvPr/>
        </p:nvSpPr>
        <p:spPr>
          <a:xfrm>
            <a:off x="349250" y="7070566"/>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 ⑦手机</a:t>
            </a:r>
            <a:r>
              <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rPr>
              <a:t>APP</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13" name="文本框 12"/>
          <p:cNvSpPr txBox="1"/>
          <p:nvPr/>
        </p:nvSpPr>
        <p:spPr>
          <a:xfrm>
            <a:off x="349250" y="7394476"/>
            <a:ext cx="6707505" cy="2308324"/>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飞鸿</a:t>
            </a:r>
            <a:r>
              <a:rPr lang="en-US" altLang="zh-CN" sz="1200" dirty="0" smtClean="0">
                <a:solidFill>
                  <a:srgbClr val="595959"/>
                </a:solidFill>
                <a:latin typeface="微软雅黑" panose="020B0503020204020204" charset="-122"/>
                <a:ea typeface="微软雅黑" panose="020B0503020204020204" charset="-122"/>
              </a:rPr>
              <a:t>9000C-CCS</a:t>
            </a:r>
            <a:r>
              <a:rPr lang="zh-CN" altLang="en-US" sz="1200" dirty="0" smtClean="0">
                <a:solidFill>
                  <a:srgbClr val="595959"/>
                </a:solidFill>
                <a:latin typeface="微软雅黑" panose="020B0503020204020204" charset="-122"/>
                <a:ea typeface="微软雅黑" panose="020B0503020204020204" charset="-122"/>
              </a:rPr>
              <a:t>型呼叫中心平台包含手机</a:t>
            </a:r>
            <a:r>
              <a:rPr lang="en-US" altLang="zh-CN" sz="1200" dirty="0" smtClean="0">
                <a:solidFill>
                  <a:srgbClr val="595959"/>
                </a:solidFill>
                <a:latin typeface="微软雅黑" panose="020B0503020204020204" charset="-122"/>
                <a:ea typeface="微软雅黑" panose="020B0503020204020204" charset="-122"/>
              </a:rPr>
              <a:t>APP</a:t>
            </a:r>
            <a:r>
              <a:rPr lang="zh-CN" altLang="en-US" sz="1200" dirty="0" smtClean="0">
                <a:solidFill>
                  <a:srgbClr val="595959"/>
                </a:solidFill>
                <a:latin typeface="微软雅黑" panose="020B0503020204020204" charset="-122"/>
                <a:ea typeface="微软雅黑" panose="020B0503020204020204" charset="-122"/>
              </a:rPr>
              <a:t>。该手机</a:t>
            </a:r>
            <a:r>
              <a:rPr lang="en-US" altLang="zh-CN" sz="1200" dirty="0" smtClean="0">
                <a:solidFill>
                  <a:srgbClr val="595959"/>
                </a:solidFill>
                <a:latin typeface="微软雅黑" panose="020B0503020204020204" charset="-122"/>
                <a:ea typeface="微软雅黑" panose="020B0503020204020204" charset="-122"/>
              </a:rPr>
              <a:t>APP</a:t>
            </a:r>
            <a:r>
              <a:rPr lang="zh-CN" altLang="en-US" sz="1200" dirty="0" smtClean="0">
                <a:solidFill>
                  <a:srgbClr val="595959"/>
                </a:solidFill>
                <a:latin typeface="微软雅黑" panose="020B0503020204020204" charset="-122"/>
                <a:ea typeface="微软雅黑" panose="020B0503020204020204" charset="-122"/>
              </a:rPr>
              <a:t>软件具</a:t>
            </a:r>
            <a:r>
              <a:rPr lang="zh-CN" altLang="en-US" sz="1200" dirty="0">
                <a:solidFill>
                  <a:srgbClr val="595959"/>
                </a:solidFill>
                <a:latin typeface="微软雅黑" panose="020B0503020204020204" charset="-122"/>
                <a:ea typeface="微软雅黑" panose="020B0503020204020204" charset="-122"/>
              </a:rPr>
              <a:t>备完善的安全设计、安全措施和安全防护等安全策略</a:t>
            </a:r>
            <a:r>
              <a:rPr lang="zh-CN" altLang="en-US" sz="1200" dirty="0" smtClean="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软件</a:t>
            </a:r>
            <a:r>
              <a:rPr lang="zh-CN" altLang="en-US" sz="1200" dirty="0" smtClean="0">
                <a:solidFill>
                  <a:srgbClr val="595959"/>
                </a:solidFill>
                <a:latin typeface="微软雅黑" panose="020B0503020204020204" charset="-122"/>
                <a:ea typeface="微软雅黑" panose="020B0503020204020204" charset="-122"/>
              </a:rPr>
              <a:t>通</a:t>
            </a:r>
            <a:r>
              <a:rPr lang="zh-CN" altLang="en-US" sz="1200" dirty="0">
                <a:solidFill>
                  <a:srgbClr val="595959"/>
                </a:solidFill>
                <a:latin typeface="微软雅黑" panose="020B0503020204020204" charset="-122"/>
                <a:ea typeface="微软雅黑" panose="020B0503020204020204" charset="-122"/>
              </a:rPr>
              <a:t>过安全防护部门测评</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供在线客服功能，支持发送文字、多媒体等，历史聊天记录查询、清空，新消息提醒设置等；还支持在线语音通话和视频语音通话。</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持二次开发，提供号码查询、模糊匹配、收藏、纠错反馈、触发呼叫和快速添加至通信录等功能。</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持低代码二次开，发支持故障申告和业务申告，支持装备维修、装撤移机、功能开通、信息更新、会议业务、网络业务等业务工</a:t>
            </a:r>
            <a:r>
              <a:rPr lang="zh-CN" altLang="en-US" sz="1200" dirty="0" smtClean="0">
                <a:solidFill>
                  <a:srgbClr val="595959"/>
                </a:solidFill>
                <a:latin typeface="微软雅黑" panose="020B0503020204020204" charset="-122"/>
                <a:ea typeface="微软雅黑" panose="020B0503020204020204" charset="-122"/>
              </a:rPr>
              <a:t>单</a:t>
            </a:r>
            <a:r>
              <a:rPr lang="zh-CN" altLang="en-US" sz="1200" dirty="0">
                <a:solidFill>
                  <a:srgbClr val="595959"/>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3835947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23545" y="863600"/>
            <a:ext cx="6707505" cy="2308324"/>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持二次开发，支持信息咨询：包含答案检索、分类目录，支持模糊查询、数据批量导入导出；</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持二次开发，支持意见反馈：包含问题反馈和服务评价，支持问题填写、查看处理进度和处置情况</a:t>
            </a:r>
            <a:r>
              <a:rPr lang="zh-CN" altLang="en-US" sz="1200" dirty="0" smtClean="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包含最新运营商号码归属地号码库，支持归属地查询；</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通</a:t>
            </a:r>
            <a:r>
              <a:rPr lang="zh-CN" altLang="en-US" sz="1200" dirty="0">
                <a:solidFill>
                  <a:srgbClr val="595959"/>
                </a:solidFill>
                <a:latin typeface="微软雅黑" panose="020B0503020204020204" charset="-122"/>
                <a:ea typeface="微软雅黑" panose="020B0503020204020204" charset="-122"/>
              </a:rPr>
              <a:t>知公告、工单流转等模块支持一对多的快速信息传达；例如工单派单时通过内部通知、短信、邮件等多种通知方式</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持二次开发，支持问题和号码收藏；</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持二次开发，支持管理员发布消息到</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端。</a:t>
            </a:r>
          </a:p>
        </p:txBody>
      </p:sp>
      <p:sp>
        <p:nvSpPr>
          <p:cNvPr id="4" name="文本框 3" descr="7b0a20202020227461726765744d6f64756c65223a20226b6f6e6c696e65666f6e7473220a7d0a"/>
          <p:cNvSpPr txBox="1"/>
          <p:nvPr/>
        </p:nvSpPr>
        <p:spPr>
          <a:xfrm>
            <a:off x="423545" y="328289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a:t>
            </a:r>
            <a:r>
              <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rPr>
              <a:t>⑧TTS&amp;ASR</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模块</a:t>
            </a:r>
          </a:p>
        </p:txBody>
      </p:sp>
      <p:sp>
        <p:nvSpPr>
          <p:cNvPr id="6" name="文本框 5"/>
          <p:cNvSpPr txBox="1"/>
          <p:nvPr/>
        </p:nvSpPr>
        <p:spPr>
          <a:xfrm>
            <a:off x="423545" y="3606800"/>
            <a:ext cx="6707505" cy="3416320"/>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飞鸿</a:t>
            </a:r>
            <a:r>
              <a:rPr lang="en-US" altLang="zh-CN" sz="1200" dirty="0">
                <a:solidFill>
                  <a:srgbClr val="595959"/>
                </a:solidFill>
                <a:latin typeface="微软雅黑" panose="020B0503020204020204" charset="-122"/>
                <a:ea typeface="微软雅黑" panose="020B0503020204020204" charset="-122"/>
              </a:rPr>
              <a:t>9000C-CCS</a:t>
            </a:r>
            <a:r>
              <a:rPr lang="zh-CN" altLang="en-US" sz="1200" dirty="0">
                <a:solidFill>
                  <a:srgbClr val="595959"/>
                </a:solidFill>
                <a:latin typeface="微软雅黑" panose="020B0503020204020204" charset="-122"/>
                <a:ea typeface="微软雅黑" panose="020B0503020204020204" charset="-122"/>
              </a:rPr>
              <a:t>型呼叫中心平台</a:t>
            </a:r>
            <a:r>
              <a:rPr lang="en-US" altLang="zh-CN" sz="1200" dirty="0">
                <a:solidFill>
                  <a:srgbClr val="595959"/>
                </a:solidFill>
                <a:latin typeface="微软雅黑" panose="020B0503020204020204" charset="-122"/>
                <a:ea typeface="微软雅黑" panose="020B0503020204020204" charset="-122"/>
              </a:rPr>
              <a:t>TTS&amp;ASR</a:t>
            </a:r>
            <a:r>
              <a:rPr lang="zh-CN" altLang="en-US" sz="1200" dirty="0">
                <a:solidFill>
                  <a:srgbClr val="595959"/>
                </a:solidFill>
                <a:latin typeface="微软雅黑" panose="020B0503020204020204" charset="-122"/>
                <a:ea typeface="微软雅黑" panose="020B0503020204020204" charset="-122"/>
              </a:rPr>
              <a:t>模块。该模块支持本地部署方式，可实现文本转换为语音，语音转换为文本。呼叫中心平台只是通过</a:t>
            </a:r>
            <a:r>
              <a:rPr lang="en-US" altLang="zh-CN" sz="1200" dirty="0" err="1">
                <a:solidFill>
                  <a:srgbClr val="595959"/>
                </a:solidFill>
                <a:latin typeface="微软雅黑" panose="020B0503020204020204" charset="-122"/>
                <a:ea typeface="微软雅黑" panose="020B0503020204020204" charset="-122"/>
              </a:rPr>
              <a:t>uniMRCP</a:t>
            </a:r>
            <a:r>
              <a:rPr lang="en-US" altLang="zh-CN" sz="1200" dirty="0">
                <a:solidFill>
                  <a:srgbClr val="595959"/>
                </a:solidFill>
                <a:latin typeface="微软雅黑" panose="020B0503020204020204" charset="-122"/>
                <a:ea typeface="微软雅黑" panose="020B0503020204020204" charset="-122"/>
              </a:rPr>
              <a:t> V2.0</a:t>
            </a:r>
            <a:r>
              <a:rPr lang="zh-CN" altLang="en-US" sz="1200" dirty="0">
                <a:solidFill>
                  <a:srgbClr val="595959"/>
                </a:solidFill>
                <a:latin typeface="微软雅黑" panose="020B0503020204020204" charset="-122"/>
                <a:ea typeface="微软雅黑" panose="020B0503020204020204" charset="-122"/>
              </a:rPr>
              <a:t>协议或者</a:t>
            </a:r>
            <a:r>
              <a:rPr lang="en-US" altLang="zh-CN" sz="1200" dirty="0">
                <a:solidFill>
                  <a:srgbClr val="595959"/>
                </a:solidFill>
                <a:latin typeface="微软雅黑" panose="020B0503020204020204" charset="-122"/>
                <a:ea typeface="微软雅黑" panose="020B0503020204020204" charset="-122"/>
              </a:rPr>
              <a:t>SDK</a:t>
            </a:r>
            <a:r>
              <a:rPr lang="zh-CN" altLang="en-US" sz="1200" dirty="0">
                <a:solidFill>
                  <a:srgbClr val="595959"/>
                </a:solidFill>
                <a:latin typeface="微软雅黑" panose="020B0503020204020204" charset="-122"/>
                <a:ea typeface="微软雅黑" panose="020B0503020204020204" charset="-122"/>
              </a:rPr>
              <a:t>调用本地化部署的</a:t>
            </a:r>
            <a:r>
              <a:rPr lang="en-US" altLang="zh-CN" sz="1200" dirty="0">
                <a:solidFill>
                  <a:srgbClr val="595959"/>
                </a:solidFill>
                <a:latin typeface="微软雅黑" panose="020B0503020204020204" charset="-122"/>
                <a:ea typeface="微软雅黑" panose="020B0503020204020204" charset="-122"/>
              </a:rPr>
              <a:t>TTS&amp;ASR</a:t>
            </a:r>
            <a:r>
              <a:rPr lang="zh-CN" altLang="en-US" sz="1200" dirty="0">
                <a:solidFill>
                  <a:srgbClr val="595959"/>
                </a:solidFill>
                <a:latin typeface="微软雅黑" panose="020B0503020204020204" charset="-122"/>
                <a:ea typeface="微软雅黑" panose="020B0503020204020204" charset="-122"/>
              </a:rPr>
              <a:t>引</a:t>
            </a:r>
            <a:r>
              <a:rPr lang="zh-CN" altLang="en-US" sz="1200" dirty="0" smtClean="0">
                <a:solidFill>
                  <a:srgbClr val="595959"/>
                </a:solidFill>
                <a:latin typeface="微软雅黑" panose="020B0503020204020204" charset="-122"/>
                <a:ea typeface="微软雅黑" panose="020B0503020204020204" charset="-122"/>
              </a:rPr>
              <a:t>擎。</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模块的</a:t>
            </a:r>
            <a:r>
              <a:rPr lang="en-US" altLang="zh-CN" sz="1200" dirty="0">
                <a:solidFill>
                  <a:srgbClr val="595959"/>
                </a:solidFill>
                <a:latin typeface="微软雅黑" panose="020B0503020204020204" charset="-122"/>
                <a:ea typeface="微软雅黑" panose="020B0503020204020204" charset="-122"/>
              </a:rPr>
              <a:t>ASR</a:t>
            </a:r>
            <a:r>
              <a:rPr lang="zh-CN" altLang="en-US" sz="1200" dirty="0">
                <a:solidFill>
                  <a:srgbClr val="595959"/>
                </a:solidFill>
                <a:latin typeface="微软雅黑" panose="020B0503020204020204" charset="-122"/>
                <a:ea typeface="微软雅黑" panose="020B0503020204020204" charset="-122"/>
              </a:rPr>
              <a:t>支持</a:t>
            </a:r>
            <a:r>
              <a:rPr lang="en-US" altLang="zh-CN" sz="1200" dirty="0">
                <a:solidFill>
                  <a:srgbClr val="595959"/>
                </a:solidFill>
                <a:latin typeface="微软雅黑" panose="020B0503020204020204" charset="-122"/>
                <a:ea typeface="微软雅黑" panose="020B0503020204020204" charset="-122"/>
              </a:rPr>
              <a:t>MRCP</a:t>
            </a:r>
            <a:r>
              <a:rPr lang="zh-CN" altLang="en-US" sz="1200" dirty="0">
                <a:solidFill>
                  <a:srgbClr val="595959"/>
                </a:solidFill>
                <a:latin typeface="微软雅黑" panose="020B0503020204020204" charset="-122"/>
                <a:ea typeface="微软雅黑" panose="020B0503020204020204" charset="-122"/>
              </a:rPr>
              <a:t>和</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传输协议，标准普通话场景下的语音识别准确率大于</a:t>
            </a:r>
            <a:r>
              <a:rPr lang="en-US" altLang="zh-CN" sz="1200" dirty="0">
                <a:solidFill>
                  <a:srgbClr val="595959"/>
                </a:solidFill>
                <a:latin typeface="微软雅黑" panose="020B0503020204020204" charset="-122"/>
                <a:ea typeface="微软雅黑" panose="020B0503020204020204" charset="-122"/>
              </a:rPr>
              <a:t>95%</a:t>
            </a:r>
            <a:r>
              <a:rPr lang="zh-CN" altLang="en-US" sz="1200" dirty="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呼叫中心平台内嵌</a:t>
            </a:r>
            <a:r>
              <a:rPr lang="en-US" altLang="zh-CN" sz="1200" dirty="0" err="1">
                <a:solidFill>
                  <a:srgbClr val="595959"/>
                </a:solidFill>
                <a:latin typeface="微软雅黑" panose="020B0503020204020204" charset="-122"/>
                <a:ea typeface="微软雅黑" panose="020B0503020204020204" charset="-122"/>
              </a:rPr>
              <a:t>mod_unimrcp</a:t>
            </a:r>
            <a:r>
              <a:rPr lang="zh-CN" altLang="en-US" sz="1200" dirty="0">
                <a:solidFill>
                  <a:srgbClr val="595959"/>
                </a:solidFill>
                <a:latin typeface="微软雅黑" panose="020B0503020204020204" charset="-122"/>
                <a:ea typeface="微软雅黑" panose="020B0503020204020204" charset="-122"/>
              </a:rPr>
              <a:t>模块，通过配置直接对接</a:t>
            </a:r>
            <a:r>
              <a:rPr lang="en-US" altLang="zh-CN" sz="1200" dirty="0">
                <a:solidFill>
                  <a:srgbClr val="595959"/>
                </a:solidFill>
                <a:latin typeface="微软雅黑" panose="020B0503020204020204" charset="-122"/>
                <a:ea typeface="微软雅黑" panose="020B0503020204020204" charset="-122"/>
              </a:rPr>
              <a:t>ASR</a:t>
            </a:r>
            <a:r>
              <a:rPr lang="zh-CN" altLang="en-US" sz="1200" dirty="0">
                <a:solidFill>
                  <a:srgbClr val="595959"/>
                </a:solidFill>
                <a:latin typeface="微软雅黑" panose="020B0503020204020204" charset="-122"/>
                <a:ea typeface="微软雅黑" panose="020B0503020204020204" charset="-122"/>
              </a:rPr>
              <a:t>引擎；同时，内嵌语音分流模块，支持调用</a:t>
            </a:r>
            <a:r>
              <a:rPr lang="en-US" altLang="zh-CN" sz="1200" dirty="0" err="1">
                <a:solidFill>
                  <a:srgbClr val="595959"/>
                </a:solidFill>
                <a:latin typeface="微软雅黑" panose="020B0503020204020204" charset="-122"/>
                <a:ea typeface="微软雅黑" panose="020B0503020204020204" charset="-122"/>
              </a:rPr>
              <a:t>websocket</a:t>
            </a:r>
            <a:r>
              <a:rPr lang="en-US" altLang="zh-CN" sz="1200" dirty="0">
                <a:solidFill>
                  <a:srgbClr val="595959"/>
                </a:solidFill>
                <a:latin typeface="微软雅黑" panose="020B0503020204020204" charset="-122"/>
                <a:ea typeface="微软雅黑" panose="020B0503020204020204" charset="-122"/>
              </a:rPr>
              <a:t> SDK</a:t>
            </a:r>
            <a:r>
              <a:rPr lang="zh-CN" altLang="en-US" sz="1200" dirty="0">
                <a:solidFill>
                  <a:srgbClr val="595959"/>
                </a:solidFill>
                <a:latin typeface="微软雅黑" panose="020B0503020204020204" charset="-122"/>
                <a:ea typeface="微软雅黑" panose="020B0503020204020204" charset="-122"/>
              </a:rPr>
              <a:t>传输协议对接</a:t>
            </a:r>
            <a:r>
              <a:rPr lang="en-US" altLang="zh-CN" sz="1200" dirty="0">
                <a:solidFill>
                  <a:srgbClr val="595959"/>
                </a:solidFill>
                <a:latin typeface="微软雅黑" panose="020B0503020204020204" charset="-122"/>
                <a:ea typeface="微软雅黑" panose="020B0503020204020204" charset="-122"/>
              </a:rPr>
              <a:t>ASR</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该模块的语音合成（</a:t>
            </a:r>
            <a:r>
              <a:rPr lang="en-US" altLang="zh-CN" sz="1200" dirty="0">
                <a:solidFill>
                  <a:srgbClr val="595959"/>
                </a:solidFill>
                <a:latin typeface="微软雅黑" panose="020B0503020204020204" charset="-122"/>
                <a:ea typeface="微软雅黑" panose="020B0503020204020204" charset="-122"/>
              </a:rPr>
              <a:t>TTS</a:t>
            </a:r>
            <a:r>
              <a:rPr lang="zh-CN" altLang="en-US" sz="1200" dirty="0">
                <a:solidFill>
                  <a:srgbClr val="595959"/>
                </a:solidFill>
                <a:latin typeface="微软雅黑" panose="020B0503020204020204" charset="-122"/>
                <a:ea typeface="微软雅黑" panose="020B0503020204020204" charset="-122"/>
              </a:rPr>
              <a:t>）引擎支持</a:t>
            </a:r>
            <a:r>
              <a:rPr lang="en-US" altLang="zh-CN" sz="1200" dirty="0">
                <a:solidFill>
                  <a:srgbClr val="595959"/>
                </a:solidFill>
                <a:latin typeface="微软雅黑" panose="020B0503020204020204" charset="-122"/>
                <a:ea typeface="微软雅黑" panose="020B0503020204020204" charset="-122"/>
              </a:rPr>
              <a:t>HTTP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MRCP</a:t>
            </a:r>
            <a:r>
              <a:rPr lang="zh-CN" altLang="en-US" sz="1200" dirty="0">
                <a:solidFill>
                  <a:srgbClr val="595959"/>
                </a:solidFill>
                <a:latin typeface="微软雅黑" panose="020B0503020204020204" charset="-122"/>
                <a:ea typeface="微软雅黑" panose="020B0503020204020204" charset="-122"/>
              </a:rPr>
              <a:t>及</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等多种主流传输协议，提供灵活的接口调用方式，可适配不同业务场景的集成需求。</a:t>
            </a:r>
          </a:p>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TTS</a:t>
            </a:r>
            <a:r>
              <a:rPr lang="zh-CN" altLang="en-US" sz="1200" dirty="0">
                <a:solidFill>
                  <a:srgbClr val="595959"/>
                </a:solidFill>
                <a:latin typeface="微软雅黑" panose="020B0503020204020204" charset="-122"/>
                <a:ea typeface="微软雅黑" panose="020B0503020204020204" charset="-122"/>
              </a:rPr>
              <a:t>许可</a:t>
            </a:r>
            <a:r>
              <a:rPr lang="zh-CN" altLang="en-US" sz="1200" dirty="0" smtClean="0">
                <a:solidFill>
                  <a:srgbClr val="595959"/>
                </a:solidFill>
                <a:latin typeface="微软雅黑" panose="020B0503020204020204" charset="-122"/>
                <a:ea typeface="微软雅黑" panose="020B0503020204020204" charset="-122"/>
              </a:rPr>
              <a:t>数最大不低于</a:t>
            </a:r>
            <a:r>
              <a:rPr lang="en-US" altLang="zh-CN" sz="1200" dirty="0" smtClean="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路，支持多种音色、语速、语调在线调节，并具备动态资源分配能力，可有效应对并发峰值。</a:t>
            </a:r>
          </a:p>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ASR</a:t>
            </a:r>
            <a:r>
              <a:rPr lang="zh-CN" altLang="en-US" sz="1200" dirty="0">
                <a:solidFill>
                  <a:srgbClr val="595959"/>
                </a:solidFill>
                <a:latin typeface="微软雅黑" panose="020B0503020204020204" charset="-122"/>
                <a:ea typeface="微软雅黑" panose="020B0503020204020204" charset="-122"/>
              </a:rPr>
              <a:t>软件许</a:t>
            </a:r>
            <a:r>
              <a:rPr lang="zh-CN" altLang="en-US" sz="1200" dirty="0" smtClean="0">
                <a:solidFill>
                  <a:srgbClr val="595959"/>
                </a:solidFill>
                <a:latin typeface="微软雅黑" panose="020B0503020204020204" charset="-122"/>
                <a:ea typeface="微软雅黑" panose="020B0503020204020204" charset="-122"/>
              </a:rPr>
              <a:t>可数最大不低于</a:t>
            </a:r>
            <a:r>
              <a:rPr lang="en-US" altLang="zh-CN" sz="1200" dirty="0" smtClean="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路，支持实时语音识别和音频文件转</a:t>
            </a:r>
            <a:r>
              <a:rPr lang="zh-CN" altLang="en-US" sz="1200" dirty="0" smtClean="0">
                <a:solidFill>
                  <a:srgbClr val="595959"/>
                </a:solidFill>
                <a:latin typeface="微软雅黑" panose="020B0503020204020204" charset="-122"/>
                <a:ea typeface="微软雅黑" panose="020B0503020204020204" charset="-122"/>
              </a:rPr>
              <a:t>写。</a:t>
            </a:r>
            <a:endParaRPr lang="zh-CN" altLang="en-US" sz="1200" dirty="0">
              <a:solidFill>
                <a:srgbClr val="595959"/>
              </a:solidFill>
              <a:latin typeface="微软雅黑" panose="020B0503020204020204" charset="-122"/>
              <a:ea typeface="微软雅黑" panose="020B0503020204020204" charset="-122"/>
            </a:endParaRPr>
          </a:p>
        </p:txBody>
      </p:sp>
      <p:sp>
        <p:nvSpPr>
          <p:cNvPr id="8" name="文本框 7" descr="7b0a20202020227461726765744d6f64756c65223a20226b6f6e6c696e65666f6e7473220a7d0a"/>
          <p:cNvSpPr txBox="1"/>
          <p:nvPr/>
        </p:nvSpPr>
        <p:spPr>
          <a:xfrm>
            <a:off x="423545" y="703580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⑨双活双中心模块</a:t>
            </a:r>
          </a:p>
        </p:txBody>
      </p:sp>
      <p:sp>
        <p:nvSpPr>
          <p:cNvPr id="10" name="文本框 9"/>
          <p:cNvSpPr txBox="1"/>
          <p:nvPr/>
        </p:nvSpPr>
        <p:spPr>
          <a:xfrm>
            <a:off x="423545" y="7416800"/>
            <a:ext cx="6707505" cy="2275688"/>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包</a:t>
            </a:r>
            <a:r>
              <a:rPr lang="zh-CN" altLang="en-US" sz="1200" dirty="0">
                <a:solidFill>
                  <a:srgbClr val="595959"/>
                </a:solidFill>
                <a:latin typeface="微软雅黑" panose="020B0503020204020204" charset="-122"/>
                <a:ea typeface="微软雅黑" panose="020B0503020204020204" charset="-122"/>
              </a:rPr>
              <a:t>含双活双中心模块。两个中心可以同时提供服务。通过双中心双活机制，保证系统不间断运行。座席可以在任意中心进行登陆</a:t>
            </a:r>
            <a:r>
              <a:rPr lang="zh-CN" altLang="en-US" sz="1200" dirty="0" smtClean="0">
                <a:solidFill>
                  <a:srgbClr val="595959"/>
                </a:solidFill>
                <a:latin typeface="微软雅黑" panose="020B0503020204020204" charset="-122"/>
                <a:ea typeface="微软雅黑" panose="020B0503020204020204" charset="-122"/>
              </a:rPr>
              <a:t>。在</a:t>
            </a:r>
            <a:r>
              <a:rPr lang="zh-CN" altLang="en-US" sz="1200" dirty="0">
                <a:solidFill>
                  <a:srgbClr val="595959"/>
                </a:solidFill>
                <a:latin typeface="微软雅黑" panose="020B0503020204020204" charset="-122"/>
                <a:ea typeface="微软雅黑" panose="020B0503020204020204" charset="-122"/>
              </a:rPr>
              <a:t>技术实现上我方提供的双活双中心高可用解决方案，确保业务永续</a:t>
            </a: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统支持在两个数据中心（中心</a:t>
            </a:r>
            <a:r>
              <a:rPr lang="en-US" altLang="zh-CN" sz="1200" dirty="0">
                <a:solidFill>
                  <a:srgbClr val="595959"/>
                </a:solidFill>
                <a:latin typeface="微软雅黑" panose="020B0503020204020204" charset="-122"/>
                <a:ea typeface="微软雅黑" panose="020B0503020204020204" charset="-122"/>
              </a:rPr>
              <a:t>A</a:t>
            </a:r>
            <a:r>
              <a:rPr lang="zh-CN" altLang="en-US" sz="1200" dirty="0">
                <a:solidFill>
                  <a:srgbClr val="595959"/>
                </a:solidFill>
                <a:latin typeface="微软雅黑" panose="020B0503020204020204" charset="-122"/>
                <a:ea typeface="微软雅黑" panose="020B0503020204020204" charset="-122"/>
              </a:rPr>
              <a:t>和中心</a:t>
            </a:r>
            <a:r>
              <a:rPr lang="en-US" altLang="zh-CN" sz="1200" dirty="0">
                <a:solidFill>
                  <a:srgbClr val="595959"/>
                </a:solidFill>
                <a:latin typeface="微软雅黑" panose="020B0503020204020204" charset="-122"/>
                <a:ea typeface="微软雅黑" panose="020B0503020204020204" charset="-122"/>
              </a:rPr>
              <a:t>B</a:t>
            </a:r>
            <a:r>
              <a:rPr lang="zh-CN" altLang="en-US" sz="1200" dirty="0">
                <a:solidFill>
                  <a:srgbClr val="595959"/>
                </a:solidFill>
                <a:latin typeface="微软雅黑" panose="020B0503020204020204" charset="-122"/>
                <a:ea typeface="微软雅黑" panose="020B0503020204020204" charset="-122"/>
              </a:rPr>
              <a:t>）同时部署并激活（</a:t>
            </a:r>
            <a:r>
              <a:rPr lang="en-US" altLang="zh-CN" sz="1200" dirty="0">
                <a:solidFill>
                  <a:srgbClr val="595959"/>
                </a:solidFill>
                <a:latin typeface="微软雅黑" panose="020B0503020204020204" charset="-122"/>
                <a:ea typeface="微软雅黑" panose="020B0503020204020204" charset="-122"/>
              </a:rPr>
              <a:t>Active-Active</a:t>
            </a:r>
            <a:r>
              <a:rPr lang="zh-CN" altLang="en-US" sz="1200" dirty="0">
                <a:solidFill>
                  <a:srgbClr val="595959"/>
                </a:solidFill>
                <a:latin typeface="微软雅黑" panose="020B0503020204020204" charset="-122"/>
                <a:ea typeface="微软雅黑" panose="020B0503020204020204" charset="-122"/>
              </a:rPr>
              <a:t>模式），两中心同时处理业务流量，实现负载分担和性能最大化。通过高效的实时数据同步与心跳检测机制，确保单个数据中心发生故障时，业务自动无缝切换至另一中心，保证系统</a:t>
            </a:r>
            <a:r>
              <a:rPr lang="en-US" altLang="zh-CN" sz="1200" dirty="0">
                <a:solidFill>
                  <a:srgbClr val="595959"/>
                </a:solidFill>
                <a:latin typeface="微软雅黑" panose="020B0503020204020204" charset="-122"/>
                <a:ea typeface="微软雅黑" panose="020B0503020204020204" charset="-122"/>
              </a:rPr>
              <a:t>7x24</a:t>
            </a:r>
            <a:r>
              <a:rPr lang="zh-CN" altLang="en-US" sz="1200" dirty="0">
                <a:solidFill>
                  <a:srgbClr val="595959"/>
                </a:solidFill>
                <a:latin typeface="微软雅黑" panose="020B0503020204020204" charset="-122"/>
                <a:ea typeface="微软雅黑" panose="020B0503020204020204" charset="-122"/>
              </a:rPr>
              <a:t>小时不间断运行。座席可任意选择最优网络路径登录任一中心进行操作，系统自动路由，登录体验无差异</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持跨地域的同城双活或两地三中心等多种部署模式，提供更高等级的容灾能力</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94970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25450" y="1403489"/>
            <a:ext cx="6707505" cy="1477328"/>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模块支持通过</a:t>
            </a:r>
            <a:r>
              <a:rPr lang="en-US" altLang="zh-CN" sz="1200" dirty="0">
                <a:solidFill>
                  <a:srgbClr val="595959"/>
                </a:solidFill>
                <a:latin typeface="微软雅黑" panose="020B0503020204020204" charset="-122"/>
                <a:ea typeface="微软雅黑" panose="020B0503020204020204" charset="-122"/>
              </a:rPr>
              <a:t>HTTP/HTTPS</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CMPP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SMPP</a:t>
            </a:r>
            <a:r>
              <a:rPr lang="zh-CN" altLang="en-US" sz="1200" dirty="0">
                <a:solidFill>
                  <a:srgbClr val="595959"/>
                </a:solidFill>
                <a:latin typeface="微软雅黑" panose="020B0503020204020204" charset="-122"/>
                <a:ea typeface="微软雅黑" panose="020B0503020204020204" charset="-122"/>
              </a:rPr>
              <a:t>或</a:t>
            </a:r>
            <a:r>
              <a:rPr lang="en-US" altLang="zh-CN" sz="1200" dirty="0">
                <a:solidFill>
                  <a:srgbClr val="595959"/>
                </a:solidFill>
                <a:latin typeface="微软雅黑" panose="020B0503020204020204" charset="-122"/>
                <a:ea typeface="微软雅黑" panose="020B0503020204020204" charset="-122"/>
              </a:rPr>
              <a:t>SGIP</a:t>
            </a:r>
            <a:r>
              <a:rPr lang="zh-CN" altLang="en-US" sz="1200" dirty="0">
                <a:solidFill>
                  <a:srgbClr val="595959"/>
                </a:solidFill>
                <a:latin typeface="微软雅黑" panose="020B0503020204020204" charset="-122"/>
                <a:ea typeface="微软雅黑" panose="020B0503020204020204" charset="-122"/>
              </a:rPr>
              <a:t>等短信协议对接不同的短信服务提供商，提供与外围系统通用的短信接口服务。支持信发送、短信群发、短信接收、短信查询等基础功能。支持短信模版配置。短信发送内容支持模板化设置，模版内容包括模版名称、模版类型、模版内容。支择短信组配置。短信接收号码支持分组配置，主要用于短信群发的场景。群组号码支持号码新建、号码导入、号码段新建、号码导出、批量删除。</a:t>
            </a:r>
            <a:endParaRPr lang="en-US" altLang="zh-CN" sz="1200" dirty="0" smtClean="0">
              <a:solidFill>
                <a:srgbClr val="595959"/>
              </a:solidFill>
              <a:latin typeface="微软雅黑" panose="020B0503020204020204" charset="-122"/>
              <a:ea typeface="微软雅黑" panose="020B0503020204020204" charset="-122"/>
            </a:endParaRPr>
          </a:p>
        </p:txBody>
      </p:sp>
      <p:sp>
        <p:nvSpPr>
          <p:cNvPr id="7" name="文本框 6" descr="7b0a20202020227461726765744d6f64756c65223a20226b6f6e6c696e65666f6e7473220a7d0a"/>
          <p:cNvSpPr txBox="1"/>
          <p:nvPr/>
        </p:nvSpPr>
        <p:spPr>
          <a:xfrm>
            <a:off x="349250" y="1022489"/>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》⑦综合信息服务系统短信服务模块</a:t>
            </a:r>
          </a:p>
        </p:txBody>
      </p:sp>
      <p:sp>
        <p:nvSpPr>
          <p:cNvPr id="6" name="文本框 5" descr="7b0a20202020227461726765744d6f64756c65223a20226b6f6e6c696e65666f6e7473220a7d0a"/>
          <p:cNvSpPr txBox="1"/>
          <p:nvPr/>
        </p:nvSpPr>
        <p:spPr>
          <a:xfrm>
            <a:off x="425450" y="2909709"/>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》系统详细指标</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8" name="文本框 7"/>
          <p:cNvSpPr txBox="1"/>
          <p:nvPr/>
        </p:nvSpPr>
        <p:spPr>
          <a:xfrm>
            <a:off x="349250" y="3841889"/>
            <a:ext cx="6707505" cy="5632311"/>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）核心控制</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持自动屏幕弹出、主叫号码分析，统一呼叫排队、业务数据与话音同步转移、话务可在</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与座席、座席与座席之间任意切换；支持话务员进行签入、签出、拨打、接听、转接、保持、挂断、咨询、三方等坐席软电话操作</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a:t>
            </a:r>
            <a:r>
              <a:rPr lang="en-US" altLang="zh-CN" sz="1200" dirty="0">
                <a:solidFill>
                  <a:srgbClr val="595959"/>
                </a:solidFill>
                <a:latin typeface="微软雅黑" panose="020B0503020204020204" charset="-122"/>
                <a:ea typeface="微软雅黑" panose="020B0503020204020204" charset="-122"/>
              </a:rPr>
              <a:t>ACD</a:t>
            </a:r>
            <a:r>
              <a:rPr lang="zh-CN" altLang="en-US" sz="1200" dirty="0">
                <a:solidFill>
                  <a:srgbClr val="595959"/>
                </a:solidFill>
                <a:latin typeface="微软雅黑" panose="020B0503020204020204" charset="-122"/>
                <a:ea typeface="微软雅黑" panose="020B0503020204020204" charset="-122"/>
              </a:rPr>
              <a:t>（自动呼时分配），智能排队，支持根据用户按健选择、技能分配、座席状态、最长空闲时间等条件进行智能排队；还支持</a:t>
            </a:r>
            <a:r>
              <a:rPr lang="en-US" altLang="zh-CN" sz="1200" dirty="0">
                <a:solidFill>
                  <a:srgbClr val="595959"/>
                </a:solidFill>
                <a:latin typeface="微软雅黑" panose="020B0503020204020204" charset="-122"/>
                <a:ea typeface="微软雅黑" panose="020B0503020204020204" charset="-122"/>
              </a:rPr>
              <a:t>VIP</a:t>
            </a:r>
            <a:r>
              <a:rPr lang="zh-CN" altLang="en-US" sz="1200" dirty="0">
                <a:solidFill>
                  <a:srgbClr val="595959"/>
                </a:solidFill>
                <a:latin typeface="微软雅黑" panose="020B0503020204020204" charset="-122"/>
                <a:ea typeface="微软雅黑" panose="020B0503020204020204" charset="-122"/>
              </a:rPr>
              <a:t>优先、坐席等级优先、历史记录优先等多种排队算</a:t>
            </a:r>
            <a:r>
              <a:rPr lang="zh-CN" altLang="en-US" sz="1200" dirty="0" smtClean="0">
                <a:solidFill>
                  <a:srgbClr val="595959"/>
                </a:solidFill>
                <a:latin typeface="微软雅黑" panose="020B0503020204020204" charset="-122"/>
                <a:ea typeface="微软雅黑" panose="020B0503020204020204" charset="-122"/>
              </a:rPr>
              <a:t>法</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持来话等待与排队：当有单个座席被分配多个话路时，话路可以排队等候、在该坐席处理完当前呼叫后处理其他来话；支持配置排队等待超时时长和个性化排队音</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持号码外拨功能；外呼时，根据电话归属地分析，外地手机只是自动加拨</a:t>
            </a:r>
            <a:r>
              <a:rPr lang="en-US" altLang="zh-CN" sz="1200" dirty="0">
                <a:solidFill>
                  <a:srgbClr val="595959"/>
                </a:solidFill>
                <a:latin typeface="微软雅黑" panose="020B0503020204020204" charset="-122"/>
                <a:ea typeface="微软雅黑" panose="020B0503020204020204" charset="-122"/>
              </a:rPr>
              <a:t>0.</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）能</a:t>
            </a:r>
            <a:r>
              <a:rPr lang="zh-CN" altLang="en-US" sz="1200" dirty="0">
                <a:solidFill>
                  <a:srgbClr val="595959"/>
                </a:solidFill>
                <a:latin typeface="微软雅黑" panose="020B0503020204020204" charset="-122"/>
                <a:ea typeface="微软雅黑" panose="020B0503020204020204" charset="-122"/>
              </a:rPr>
              <a:t>够对任一呼叫过程、座席状态、</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（交互式语音应答）中的每个通道进行实时的监控；系统还支持对技能组、分机状态进行实时监控</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备坐席业务分类和座席技能优先级调度；同技能组（业务分类）下，坐席等级越低，排队越优先。</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7</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持值班电话功能，自动转接值班手机，可设置多个手机轮询值班；支持按照不同技能组设置不同的值班手机组。</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8</a:t>
            </a: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备黑名单和白名单的功能，对黑名单的处理支持不转座席直接挂断、播放某一固定语音文件等处理方式；对白名单用户，支持优先排队。</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9</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持在坐席之间呼叫转移时，支持座席之间的语音和数据的同步转移；</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10</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持多个系统通过</a:t>
            </a:r>
            <a:r>
              <a:rPr lang="en-US" altLang="zh-CN" sz="1200" dirty="0">
                <a:solidFill>
                  <a:srgbClr val="595959"/>
                </a:solidFill>
                <a:latin typeface="微软雅黑" panose="020B0503020204020204" charset="-122"/>
                <a:ea typeface="微软雅黑" panose="020B0503020204020204" charset="-122"/>
              </a:rPr>
              <a:t>TDM</a:t>
            </a:r>
            <a:r>
              <a:rPr lang="zh-CN" altLang="en-US" sz="1200" dirty="0">
                <a:solidFill>
                  <a:srgbClr val="595959"/>
                </a:solidFill>
                <a:latin typeface="微软雅黑" panose="020B0503020204020204" charset="-122"/>
                <a:ea typeface="微软雅黑" panose="020B0503020204020204" charset="-122"/>
              </a:rPr>
              <a:t>中继或者</a:t>
            </a:r>
            <a:r>
              <a:rPr lang="en-US" altLang="zh-CN" sz="1200" dirty="0">
                <a:solidFill>
                  <a:srgbClr val="595959"/>
                </a:solidFill>
                <a:latin typeface="微软雅黑" panose="020B0503020204020204" charset="-122"/>
                <a:ea typeface="微软雅黑" panose="020B0503020204020204" charset="-122"/>
              </a:rPr>
              <a:t>SIP</a:t>
            </a:r>
            <a:r>
              <a:rPr lang="zh-CN" altLang="en-US" sz="1200" dirty="0">
                <a:solidFill>
                  <a:srgbClr val="595959"/>
                </a:solidFill>
                <a:latin typeface="微软雅黑" panose="020B0503020204020204" charset="-122"/>
                <a:ea typeface="微软雅黑" panose="020B0503020204020204" charset="-122"/>
              </a:rPr>
              <a:t>中继的组网，支持系统间呼叫转移</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
        <p:nvSpPr>
          <p:cNvPr id="9" name="文本框 8" descr="7b0a20202020227461726765744d6f64756c65223a20226b6f6e6c696e65666f6e7473220a7d0a"/>
          <p:cNvSpPr txBox="1"/>
          <p:nvPr/>
        </p:nvSpPr>
        <p:spPr>
          <a:xfrm>
            <a:off x="433705" y="3441779"/>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》①基础平台</a:t>
            </a:r>
          </a:p>
        </p:txBody>
      </p:sp>
    </p:spTree>
    <p:extLst>
      <p:ext uri="{BB962C8B-B14F-4D97-AF65-F5344CB8AC3E}">
        <p14:creationId xmlns:p14="http://schemas.microsoft.com/office/powerpoint/2010/main" val="301800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23545" y="939800"/>
            <a:ext cx="6707505" cy="867929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）运营监</a:t>
            </a:r>
            <a:r>
              <a:rPr lang="zh-CN" altLang="en-US" sz="1200" dirty="0" smtClean="0">
                <a:solidFill>
                  <a:srgbClr val="595959"/>
                </a:solidFill>
                <a:latin typeface="微软雅黑" panose="020B0503020204020204" charset="-122"/>
                <a:ea typeface="微软雅黑" panose="020B0503020204020204" charset="-122"/>
              </a:rPr>
              <a:t>控</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通</a:t>
            </a:r>
            <a:r>
              <a:rPr lang="zh-CN" altLang="en-US" sz="1200" dirty="0">
                <a:solidFill>
                  <a:srgbClr val="595959"/>
                </a:solidFill>
                <a:latin typeface="微软雅黑" panose="020B0503020204020204" charset="-122"/>
                <a:ea typeface="微软雅黑" panose="020B0503020204020204" charset="-122"/>
              </a:rPr>
              <a:t>过可视化大屏展示设计器，支持自定义运营监控功</a:t>
            </a:r>
            <a:r>
              <a:rPr lang="zh-CN" altLang="en-US" sz="1200" dirty="0" smtClean="0">
                <a:solidFill>
                  <a:srgbClr val="595959"/>
                </a:solidFill>
                <a:latin typeface="微软雅黑" panose="020B0503020204020204" charset="-122"/>
                <a:ea typeface="微软雅黑" panose="020B0503020204020204" charset="-122"/>
              </a:rPr>
              <a:t>能</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持实时显示每个座席当前统计数据（可定制监控项目显示）；支持按需显示座席工号、座席姓名、分机、座席</a:t>
            </a:r>
            <a:r>
              <a:rPr lang="en-US" altLang="zh-CN" sz="1200" dirty="0">
                <a:solidFill>
                  <a:srgbClr val="595959"/>
                </a:solidFill>
                <a:latin typeface="微软雅黑" panose="020B0503020204020204" charset="-122"/>
                <a:ea typeface="微软雅黑" panose="020B0503020204020204" charset="-122"/>
              </a:rPr>
              <a:t>IP</a:t>
            </a:r>
            <a:r>
              <a:rPr lang="zh-CN" altLang="en-US" sz="1200" dirty="0">
                <a:solidFill>
                  <a:srgbClr val="595959"/>
                </a:solidFill>
                <a:latin typeface="微软雅黑" panose="020B0503020204020204" charset="-122"/>
                <a:ea typeface="微软雅黑" panose="020B0503020204020204" charset="-122"/>
              </a:rPr>
              <a:t>地址、状态开始时刻、持续时长、接入次数。接入累计时长、接入平均时长、后处理时长、呼出次数、呼出累计时长，呼出平均时长、主叫号码、被叫号码等信息</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持座席实时监控、支持座席工作状态查看，包括通话中、空闲、未登录和离席等。班长座席支持话务监听、拦截、强插、强拆等功能，支持对话务指标、座席状态进行监控；</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运营监控还支持技能组监控、当前呼叫监控和分机监控等功能</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持分时呼叫分段图：可以分时段显示当日的呼叫量分布情况；分时维度包括：每年、每月、每周、每日、每时、每</a:t>
            </a:r>
            <a:r>
              <a:rPr lang="en-US" altLang="zh-CN" sz="1200" dirty="0">
                <a:solidFill>
                  <a:srgbClr val="595959"/>
                </a:solidFill>
                <a:latin typeface="微软雅黑" panose="020B0503020204020204" charset="-122"/>
                <a:ea typeface="微软雅黑" panose="020B0503020204020204" charset="-122"/>
              </a:rPr>
              <a:t>30</a:t>
            </a:r>
            <a:r>
              <a:rPr lang="zh-CN" altLang="en-US" sz="1200" dirty="0">
                <a:solidFill>
                  <a:srgbClr val="595959"/>
                </a:solidFill>
                <a:latin typeface="微软雅黑" panose="020B0503020204020204" charset="-122"/>
                <a:ea typeface="微软雅黑" panose="020B0503020204020204" charset="-122"/>
              </a:rPr>
              <a:t>分钟、每</a:t>
            </a:r>
            <a:r>
              <a:rPr lang="en-US" altLang="zh-CN" sz="1200" dirty="0">
                <a:solidFill>
                  <a:srgbClr val="595959"/>
                </a:solidFill>
                <a:latin typeface="微软雅黑" panose="020B0503020204020204" charset="-122"/>
                <a:ea typeface="微软雅黑" panose="020B0503020204020204" charset="-122"/>
              </a:rPr>
              <a:t>10</a:t>
            </a:r>
            <a:r>
              <a:rPr lang="zh-CN" altLang="en-US" sz="1200" dirty="0">
                <a:solidFill>
                  <a:srgbClr val="595959"/>
                </a:solidFill>
                <a:latin typeface="微软雅黑" panose="020B0503020204020204" charset="-122"/>
                <a:ea typeface="微软雅黑" panose="020B0503020204020204" charset="-122"/>
              </a:rPr>
              <a:t>分钟等维度。</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持最近一周数据：显示最近一周内话务接起率的变化情况；支持和上周、上月等数据进行对比。</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持按技能组显示排队信息：显示当前的排队人数、排队放弃数量、</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放弃数量；</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）支持系统运行状况整体监控；能够对当前呼叫量、各技能组状态、座席状态列表，当前呼叫状态列表；系统当前呼叫列表、分机状态等进行整体监控。运营监控提供</a:t>
            </a:r>
            <a:r>
              <a:rPr lang="en-US" altLang="zh-CN" sz="1200" dirty="0" smtClean="0">
                <a:solidFill>
                  <a:srgbClr val="595959"/>
                </a:solidFill>
                <a:latin typeface="微软雅黑" panose="020B0503020204020204" charset="-122"/>
                <a:ea typeface="微软雅黑" panose="020B0503020204020204" charset="-122"/>
              </a:rPr>
              <a:t>http API</a:t>
            </a:r>
            <a:r>
              <a:rPr lang="zh-CN" altLang="en-US" sz="1200" dirty="0" smtClean="0">
                <a:solidFill>
                  <a:srgbClr val="595959"/>
                </a:solidFill>
                <a:latin typeface="微软雅黑" panose="020B0503020204020204" charset="-122"/>
                <a:ea typeface="微软雅黑" panose="020B0503020204020204" charset="-122"/>
              </a:rPr>
              <a:t>接口提供系统监控数据共享到第三方大屏或者</a:t>
            </a:r>
            <a:r>
              <a:rPr lang="en-US" altLang="zh-CN" sz="1200" dirty="0" smtClean="0">
                <a:solidFill>
                  <a:srgbClr val="595959"/>
                </a:solidFill>
                <a:latin typeface="微软雅黑" panose="020B0503020204020204" charset="-122"/>
                <a:ea typeface="微软雅黑" panose="020B0503020204020204" charset="-122"/>
              </a:rPr>
              <a:t>IT</a:t>
            </a:r>
            <a:r>
              <a:rPr lang="zh-CN" altLang="en-US" sz="1200" dirty="0" smtClean="0">
                <a:solidFill>
                  <a:srgbClr val="595959"/>
                </a:solidFill>
                <a:latin typeface="微软雅黑" panose="020B0503020204020204" charset="-122"/>
                <a:ea typeface="微软雅黑" panose="020B0503020204020204" charset="-122"/>
              </a:rPr>
              <a:t>运维系统。</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）录</a:t>
            </a:r>
            <a:r>
              <a:rPr lang="zh-CN" altLang="en-US" sz="1200" dirty="0">
                <a:solidFill>
                  <a:srgbClr val="595959"/>
                </a:solidFill>
                <a:latin typeface="微软雅黑" panose="020B0503020204020204" charset="-122"/>
                <a:ea typeface="微软雅黑" panose="020B0503020204020204" charset="-122"/>
              </a:rPr>
              <a:t>音管</a:t>
            </a:r>
            <a:r>
              <a:rPr lang="zh-CN" altLang="en-US" sz="1200" dirty="0" smtClean="0">
                <a:solidFill>
                  <a:srgbClr val="595959"/>
                </a:solidFill>
                <a:latin typeface="微软雅黑" panose="020B0503020204020204" charset="-122"/>
                <a:ea typeface="微软雅黑" panose="020B0503020204020204" charset="-122"/>
              </a:rPr>
              <a:t>理</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持单轨或双轨通话录音（客户和客服双通道录音），支持对指定座席通话进行不间断录音，并存放在指定目录；</a:t>
            </a:r>
            <a:r>
              <a:rPr lang="en-US" altLang="zh-CN" sz="1200" dirty="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持录音查询和回放：可以按照通话时间、通话时长、主叫号码、被叫号码、通话次数、呼叫方向、座席工号、座席姓名、业务类型、呼叫次数等条件组合检索及回放并可定位播放位置；播放时，支持倍速调节。</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）根</a:t>
            </a:r>
            <a:r>
              <a:rPr lang="zh-CN" altLang="en-US" sz="1200" dirty="0">
                <a:solidFill>
                  <a:srgbClr val="595959"/>
                </a:solidFill>
                <a:latin typeface="微软雅黑" panose="020B0503020204020204" charset="-122"/>
                <a:ea typeface="微软雅黑" panose="020B0503020204020204" charset="-122"/>
              </a:rPr>
              <a:t>据坐席数量、录音保留时间（年）、录音压缩备份等要求，支持录音文件的备份及删除：录音文件可支持自动和手动两种备份方式，可手动将录音支件批量备份到指定内目录，也可自动设定备份条件自动备份，备份出来的录音文件也可以通过管理台进行查询调听，可以依据权限删除录音文件；</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通</a:t>
            </a:r>
            <a:r>
              <a:rPr lang="zh-CN" altLang="en-US" sz="1200" dirty="0">
                <a:solidFill>
                  <a:srgbClr val="595959"/>
                </a:solidFill>
                <a:latin typeface="微软雅黑" panose="020B0503020204020204" charset="-122"/>
                <a:ea typeface="微软雅黑" panose="020B0503020204020204" charset="-122"/>
              </a:rPr>
              <a:t>过配置</a:t>
            </a:r>
            <a:r>
              <a:rPr lang="en-US" altLang="zh-CN" sz="1200" dirty="0">
                <a:solidFill>
                  <a:srgbClr val="595959"/>
                </a:solidFill>
                <a:latin typeface="微软雅黑" panose="020B0503020204020204" charset="-122"/>
                <a:ea typeface="微软雅黑" panose="020B0503020204020204" charset="-122"/>
              </a:rPr>
              <a:t>xml</a:t>
            </a:r>
            <a:r>
              <a:rPr lang="zh-CN" altLang="en-US" sz="1200" dirty="0">
                <a:solidFill>
                  <a:srgbClr val="595959"/>
                </a:solidFill>
                <a:latin typeface="微软雅黑" panose="020B0503020204020204" charset="-122"/>
                <a:ea typeface="微软雅黑" panose="020B0503020204020204" charset="-122"/>
              </a:rPr>
              <a:t>脚本文件支持录音文件名可自定义：可包含录音开始日期</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时间、主叫号码、被叫号码</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分机号、座席工号、技能编码，呼叫类型等信息，支持任意组合，通过分隔符来连接，支持文件名唯一性判断；</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供录音文件调听接口，支特座席在登陆其应用平台基础上可调听本人当天（仅当天）的录音文件，无须进行第二次登陆</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440218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25450" y="1023501"/>
            <a:ext cx="6707505" cy="867929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持常规录音质检：可对录音进行抽样或全部质检，质检项目及分值可灵活自定义，质检结果可进行统计；</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7</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供录音查询和录音调听接口，支持业务关联：系统支持提供录音查询接口、由系统播放器直接播放，支持业务系统关联录音进行查询；</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8</a:t>
            </a:r>
            <a:r>
              <a:rPr lang="zh-CN" altLang="en-US" sz="1200" dirty="0" smtClean="0">
                <a:solidFill>
                  <a:srgbClr val="595959"/>
                </a:solidFill>
                <a:latin typeface="微软雅黑" panose="020B0503020204020204" charset="-122"/>
                <a:ea typeface="微软雅黑" panose="020B0503020204020204" charset="-122"/>
              </a:rPr>
              <a:t>）通</a:t>
            </a:r>
            <a:r>
              <a:rPr lang="zh-CN" altLang="en-US" sz="1200" dirty="0">
                <a:solidFill>
                  <a:srgbClr val="595959"/>
                </a:solidFill>
                <a:latin typeface="微软雅黑" panose="020B0503020204020204" charset="-122"/>
                <a:ea typeface="微软雅黑" panose="020B0503020204020204" charset="-122"/>
              </a:rPr>
              <a:t>过</a:t>
            </a:r>
            <a:r>
              <a:rPr lang="en-US" altLang="zh-CN" sz="1200" dirty="0">
                <a:solidFill>
                  <a:srgbClr val="595959"/>
                </a:solidFill>
                <a:latin typeface="微软雅黑" panose="020B0503020204020204" charset="-122"/>
                <a:ea typeface="微软雅黑" panose="020B0503020204020204" charset="-122"/>
              </a:rPr>
              <a:t>NFS</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http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ftp</a:t>
            </a:r>
            <a:r>
              <a:rPr lang="zh-CN" altLang="en-US" sz="1200" dirty="0">
                <a:solidFill>
                  <a:srgbClr val="595959"/>
                </a:solidFill>
                <a:latin typeface="微软雅黑" panose="020B0503020204020204" charset="-122"/>
                <a:ea typeface="微软雅黑" panose="020B0503020204020204" charset="-122"/>
              </a:rPr>
              <a:t>等多种形式，支持录音共享：支持按照权限向外部系统共享录音。</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）统</a:t>
            </a:r>
            <a:r>
              <a:rPr lang="zh-CN" altLang="en-US" sz="1200" dirty="0">
                <a:solidFill>
                  <a:srgbClr val="595959"/>
                </a:solidFill>
                <a:latin typeface="微软雅黑" panose="020B0503020204020204" charset="-122"/>
                <a:ea typeface="微软雅黑" panose="020B0503020204020204" charset="-122"/>
              </a:rPr>
              <a:t>计报</a:t>
            </a:r>
            <a:r>
              <a:rPr lang="zh-CN" altLang="en-US" sz="1200" dirty="0" smtClean="0">
                <a:solidFill>
                  <a:srgbClr val="595959"/>
                </a:solidFill>
                <a:latin typeface="微软雅黑" panose="020B0503020204020204" charset="-122"/>
                <a:ea typeface="微软雅黑" panose="020B0503020204020204" charset="-122"/>
              </a:rPr>
              <a:t>表</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）内</a:t>
            </a:r>
            <a:r>
              <a:rPr lang="zh-CN" altLang="en-US" sz="1200" dirty="0">
                <a:solidFill>
                  <a:srgbClr val="595959"/>
                </a:solidFill>
                <a:latin typeface="微软雅黑" panose="020B0503020204020204" charset="-122"/>
                <a:ea typeface="微软雅黑" panose="020B0503020204020204" charset="-122"/>
              </a:rPr>
              <a:t>嵌专业可视化报表设计工具，支持图形化的报表显示工具，提供</a:t>
            </a:r>
            <a:r>
              <a:rPr lang="en-US" altLang="zh-CN" sz="1200" dirty="0">
                <a:solidFill>
                  <a:srgbClr val="595959"/>
                </a:solidFill>
                <a:latin typeface="微软雅黑" panose="020B0503020204020204" charset="-122"/>
                <a:ea typeface="微软雅黑" panose="020B0503020204020204" charset="-122"/>
              </a:rPr>
              <a:t>30</a:t>
            </a:r>
            <a:r>
              <a:rPr lang="zh-CN" altLang="en-US" sz="1200" dirty="0">
                <a:solidFill>
                  <a:srgbClr val="595959"/>
                </a:solidFill>
                <a:latin typeface="微软雅黑" panose="020B0503020204020204" charset="-122"/>
                <a:ea typeface="微软雅黑" panose="020B0503020204020204" charset="-122"/>
              </a:rPr>
              <a:t>种以上常用呼叫中心报表模板，以及图形化及</a:t>
            </a:r>
            <a:r>
              <a:rPr lang="en-US" altLang="zh-CN" sz="1200" dirty="0">
                <a:solidFill>
                  <a:srgbClr val="595959"/>
                </a:solidFill>
                <a:latin typeface="微软雅黑" panose="020B0503020204020204" charset="-122"/>
                <a:ea typeface="微软雅黑" panose="020B0503020204020204" charset="-122"/>
              </a:rPr>
              <a:t>EXCEL</a:t>
            </a:r>
            <a:r>
              <a:rPr lang="zh-CN" altLang="en-US" sz="1200" dirty="0">
                <a:solidFill>
                  <a:srgbClr val="595959"/>
                </a:solidFill>
                <a:latin typeface="微软雅黑" panose="020B0503020204020204" charset="-122"/>
                <a:ea typeface="微软雅黑" panose="020B0503020204020204" charset="-122"/>
              </a:rPr>
              <a:t>等方式的报表导出功能</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）报</a:t>
            </a:r>
            <a:r>
              <a:rPr lang="zh-CN" altLang="en-US" sz="1200" dirty="0">
                <a:solidFill>
                  <a:srgbClr val="595959"/>
                </a:solidFill>
                <a:latin typeface="微软雅黑" panose="020B0503020204020204" charset="-122"/>
                <a:ea typeface="微软雅黑" panose="020B0503020204020204" charset="-122"/>
              </a:rPr>
              <a:t>表自定义：提供多样的统计报表标准模板，支持按需定制；</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）内</a:t>
            </a:r>
            <a:r>
              <a:rPr lang="zh-CN" altLang="en-US" sz="1200" dirty="0">
                <a:solidFill>
                  <a:srgbClr val="595959"/>
                </a:solidFill>
                <a:latin typeface="微软雅黑" panose="020B0503020204020204" charset="-122"/>
                <a:ea typeface="微软雅黑" panose="020B0503020204020204" charset="-122"/>
              </a:rPr>
              <a:t>嵌专业可视化报表设计工具，支持将客户的电话及业务详细数据存入数据库；</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）内</a:t>
            </a:r>
            <a:r>
              <a:rPr lang="zh-CN" altLang="en-US" sz="1200" dirty="0">
                <a:solidFill>
                  <a:srgbClr val="595959"/>
                </a:solidFill>
                <a:latin typeface="微软雅黑" panose="020B0503020204020204" charset="-122"/>
                <a:ea typeface="微软雅黑" panose="020B0503020204020204" charset="-122"/>
              </a:rPr>
              <a:t>嵌专业可视化报表设计工具，支持包括按月、周、天、小时和分钟为单位的数据统计，并可按按时间段、技能组、呼叫类型、应用类制区分。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a:t>
            </a:r>
            <a:r>
              <a:rPr lang="zh-CN" altLang="en-US" sz="1200" dirty="0" smtClean="0">
                <a:solidFill>
                  <a:srgbClr val="595959"/>
                </a:solidFill>
                <a:latin typeface="微软雅黑" panose="020B0503020204020204" charset="-122"/>
                <a:ea typeface="微软雅黑" panose="020B0503020204020204" charset="-122"/>
              </a:rPr>
              <a:t>飞内</a:t>
            </a:r>
            <a:r>
              <a:rPr lang="zh-CN" altLang="en-US" sz="1200" dirty="0">
                <a:solidFill>
                  <a:srgbClr val="595959"/>
                </a:solidFill>
                <a:latin typeface="微软雅黑" panose="020B0503020204020204" charset="-122"/>
                <a:ea typeface="微软雅黑" panose="020B0503020204020204" charset="-122"/>
              </a:rPr>
              <a:t>嵌专业可视化报表设计工具，支持统计报表记录包括主叫号码、呼叫开始日期、呼叫开始时间、呼叫结束日期、呼叫结束时间、人工处理的服务人员座席号、座席人员工号、人工处理时长等信息；</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）内</a:t>
            </a:r>
            <a:r>
              <a:rPr lang="zh-CN" altLang="en-US" sz="1200" dirty="0">
                <a:solidFill>
                  <a:srgbClr val="595959"/>
                </a:solidFill>
                <a:latin typeface="微软雅黑" panose="020B0503020204020204" charset="-122"/>
                <a:ea typeface="微软雅黑" panose="020B0503020204020204" charset="-122"/>
              </a:rPr>
              <a:t>嵌专业可视化报表设计工具，模块支持通用话务量统计：包括通话时长、平均通话时长、呼叫失败等信息（如久叫不应、用户早释、振铃早释、被叫忙、占用率、接通率、应答率和服务质量等）；</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7</a:t>
            </a:r>
            <a:r>
              <a:rPr lang="zh-CN" altLang="en-US" sz="1200" dirty="0" smtClean="0">
                <a:solidFill>
                  <a:srgbClr val="595959"/>
                </a:solidFill>
                <a:latin typeface="微软雅黑" panose="020B0503020204020204" charset="-122"/>
                <a:ea typeface="微软雅黑" panose="020B0503020204020204" charset="-122"/>
              </a:rPr>
              <a:t>）内</a:t>
            </a:r>
            <a:r>
              <a:rPr lang="zh-CN" altLang="en-US" sz="1200" dirty="0">
                <a:solidFill>
                  <a:srgbClr val="595959"/>
                </a:solidFill>
                <a:latin typeface="微软雅黑" panose="020B0503020204020204" charset="-122"/>
                <a:ea typeface="微软雅黑" panose="020B0503020204020204" charset="-122"/>
              </a:rPr>
              <a:t>嵌专业可视化报表设计工具，支持对单个座席的话务量统计及话单查询：包括应答次数、接通率、应答率、呼出次数、通话时长、平均通话时长、转接次数、等待时长等的统计信息；</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8</a:t>
            </a:r>
            <a:r>
              <a:rPr lang="zh-CN" altLang="en-US" sz="1200" dirty="0" smtClean="0">
                <a:solidFill>
                  <a:srgbClr val="595959"/>
                </a:solidFill>
                <a:latin typeface="微软雅黑" panose="020B0503020204020204" charset="-122"/>
                <a:ea typeface="微软雅黑" panose="020B0503020204020204" charset="-122"/>
              </a:rPr>
              <a:t>）内</a:t>
            </a:r>
            <a:r>
              <a:rPr lang="zh-CN" altLang="en-US" sz="1200" dirty="0">
                <a:solidFill>
                  <a:srgbClr val="595959"/>
                </a:solidFill>
                <a:latin typeface="微软雅黑" panose="020B0503020204020204" charset="-122"/>
                <a:ea typeface="微软雅黑" panose="020B0503020204020204" charset="-122"/>
              </a:rPr>
              <a:t>嵌专业可视化报表设计工具，支持提供对座席组的话务量统计及话单查询；电话总数和总时长，呼叫失败情况等。</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）接口及扩展</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持软电话开发接口，提供</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等开发方式与业务系统对接融合，实现语音随访功能。支持主叫号码和</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（交互式语音应答）按键等用户信息的传递</a:t>
            </a:r>
            <a:r>
              <a:rPr lang="zh-CN" altLang="en-US" sz="1200" dirty="0" smtClean="0">
                <a:solidFill>
                  <a:srgbClr val="595959"/>
                </a:solidFill>
                <a:latin typeface="微软雅黑" panose="020B0503020204020204" charset="-122"/>
                <a:ea typeface="微软雅黑" panose="020B0503020204020204" charset="-122"/>
              </a:rPr>
              <a:t>；软</a:t>
            </a:r>
            <a:r>
              <a:rPr lang="zh-CN" altLang="en-US" sz="1200" dirty="0">
                <a:solidFill>
                  <a:srgbClr val="595959"/>
                </a:solidFill>
                <a:latin typeface="微软雅黑" panose="020B0503020204020204" charset="-122"/>
                <a:ea typeface="微软雅黑" panose="020B0503020204020204" charset="-122"/>
              </a:rPr>
              <a:t>电话开发接口支持</a:t>
            </a:r>
            <a:r>
              <a:rPr lang="en-US" altLang="zh-CN" sz="1200" dirty="0" err="1">
                <a:solidFill>
                  <a:srgbClr val="595959"/>
                </a:solidFill>
                <a:latin typeface="微软雅黑" panose="020B0503020204020204" charset="-122"/>
                <a:ea typeface="微软雅黑" panose="020B0503020204020204" charset="-122"/>
              </a:rPr>
              <a:t>javascript</a:t>
            </a:r>
            <a:r>
              <a:rPr lang="en-US" altLang="zh-CN" sz="1200" dirty="0">
                <a:solidFill>
                  <a:srgbClr val="595959"/>
                </a:solidFill>
                <a:latin typeface="微软雅黑" panose="020B0503020204020204" charset="-122"/>
                <a:ea typeface="微软雅黑" panose="020B0503020204020204" charset="-122"/>
              </a:rPr>
              <a:t> API</a:t>
            </a:r>
            <a:r>
              <a:rPr lang="zh-CN" altLang="en-US" sz="1200" dirty="0">
                <a:solidFill>
                  <a:srgbClr val="595959"/>
                </a:solidFill>
                <a:latin typeface="微软雅黑" panose="020B0503020204020204" charset="-122"/>
                <a:ea typeface="微软雅黑" panose="020B0503020204020204" charset="-122"/>
              </a:rPr>
              <a:t>和</a:t>
            </a:r>
            <a:r>
              <a:rPr lang="en-US" altLang="zh-CN" sz="1200" dirty="0" err="1">
                <a:solidFill>
                  <a:srgbClr val="595959"/>
                </a:solidFill>
                <a:latin typeface="微软雅黑" panose="020B0503020204020204" charset="-122"/>
                <a:ea typeface="微软雅黑" panose="020B0503020204020204" charset="-122"/>
              </a:rPr>
              <a:t>AgentToolbar</a:t>
            </a:r>
            <a:r>
              <a:rPr lang="zh-CN" altLang="en-US" sz="1200" dirty="0">
                <a:solidFill>
                  <a:srgbClr val="595959"/>
                </a:solidFill>
                <a:latin typeface="微软雅黑" panose="020B0503020204020204" charset="-122"/>
                <a:ea typeface="微软雅黑" panose="020B0503020204020204" charset="-122"/>
              </a:rPr>
              <a:t>两种接口样式，共业务系统集成</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）软</a:t>
            </a:r>
            <a:r>
              <a:rPr lang="zh-CN" altLang="en-US" sz="1200" dirty="0">
                <a:solidFill>
                  <a:srgbClr val="595959"/>
                </a:solidFill>
                <a:latin typeface="微软雅黑" panose="020B0503020204020204" charset="-122"/>
                <a:ea typeface="微软雅黑" panose="020B0503020204020204" charset="-122"/>
              </a:rPr>
              <a:t>电话支持适配指定的国产操作系统及配套浏览器</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持国产麒麟</a:t>
            </a:r>
            <a:r>
              <a:rPr lang="en-US" altLang="zh-CN" sz="1200" dirty="0">
                <a:solidFill>
                  <a:srgbClr val="595959"/>
                </a:solidFill>
                <a:latin typeface="微软雅黑" panose="020B0503020204020204" charset="-122"/>
                <a:ea typeface="微软雅黑" panose="020B0503020204020204" charset="-122"/>
              </a:rPr>
              <a:t>v10</a:t>
            </a:r>
            <a:r>
              <a:rPr lang="zh-CN" altLang="en-US" sz="1200" dirty="0">
                <a:solidFill>
                  <a:srgbClr val="595959"/>
                </a:solidFill>
                <a:latin typeface="微软雅黑" panose="020B0503020204020204" charset="-122"/>
                <a:ea typeface="微软雅黑" panose="020B0503020204020204" charset="-122"/>
              </a:rPr>
              <a:t>桌面系统、统信</a:t>
            </a:r>
            <a:r>
              <a:rPr lang="en-US" altLang="zh-CN" sz="1200" dirty="0">
                <a:solidFill>
                  <a:srgbClr val="595959"/>
                </a:solidFill>
                <a:latin typeface="微软雅黑" panose="020B0503020204020204" charset="-122"/>
                <a:ea typeface="微软雅黑" panose="020B0503020204020204" charset="-122"/>
              </a:rPr>
              <a:t>UOS</a:t>
            </a:r>
            <a:r>
              <a:rPr lang="zh-CN" altLang="en-US" sz="1200" dirty="0">
                <a:solidFill>
                  <a:srgbClr val="595959"/>
                </a:solidFill>
                <a:latin typeface="微软雅黑" panose="020B0503020204020204" charset="-122"/>
                <a:ea typeface="微软雅黑" panose="020B0503020204020204" charset="-122"/>
              </a:rPr>
              <a:t>桌面系统、鸿蒙桌面系统等国产信创操作系统及配置浏览器，浏览器要求支持</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和</a:t>
            </a:r>
            <a:r>
              <a:rPr lang="en-US" altLang="zh-CN" sz="1200" dirty="0" err="1">
                <a:solidFill>
                  <a:srgbClr val="595959"/>
                </a:solidFill>
                <a:latin typeface="微软雅黑" panose="020B0503020204020204" charset="-122"/>
                <a:ea typeface="微软雅黑" panose="020B0503020204020204" charset="-122"/>
              </a:rPr>
              <a:t>webrtc</a:t>
            </a:r>
            <a:r>
              <a:rPr lang="zh-CN" altLang="en-US" sz="1200" dirty="0">
                <a:solidFill>
                  <a:srgbClr val="595959"/>
                </a:solidFill>
                <a:latin typeface="微软雅黑" panose="020B0503020204020204" charset="-122"/>
                <a:ea typeface="微软雅黑" panose="020B0503020204020204" charset="-122"/>
              </a:rPr>
              <a:t>技术</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供录音接口：提供标准</a:t>
            </a:r>
            <a:r>
              <a:rPr lang="en-US" altLang="zh-CN" sz="1200" dirty="0">
                <a:solidFill>
                  <a:srgbClr val="595959"/>
                </a:solidFill>
                <a:latin typeface="微软雅黑" panose="020B0503020204020204" charset="-122"/>
                <a:ea typeface="微软雅黑" panose="020B0503020204020204" charset="-122"/>
              </a:rPr>
              <a:t>restful</a:t>
            </a:r>
            <a:r>
              <a:rPr lang="zh-CN" altLang="en-US" sz="1200" dirty="0">
                <a:solidFill>
                  <a:srgbClr val="595959"/>
                </a:solidFill>
                <a:latin typeface="微软雅黑" panose="020B0503020204020204" charset="-122"/>
                <a:ea typeface="微软雅黑" panose="020B0503020204020204" charset="-122"/>
              </a:rPr>
              <a:t>等格式接口，按需按权限为其他业务系统提供调用；包括录音调听接口</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024353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25450" y="863600"/>
            <a:ext cx="6707505" cy="120032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持开放统计数据：能够按需为其他业务系统需要统计的数据提供调用；呼叫中心话务数据库完全开发数据库库表结构设计，能够按需为其他业务系统需要统计的数据提供调用；</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持支持向第三方提供</a:t>
            </a:r>
            <a:r>
              <a:rPr lang="en-US" altLang="zh-CN" sz="1200" dirty="0">
                <a:solidFill>
                  <a:srgbClr val="595959"/>
                </a:solidFill>
                <a:latin typeface="微软雅黑" panose="020B0503020204020204" charset="-122"/>
                <a:ea typeface="微软雅黑" panose="020B0503020204020204" charset="-122"/>
              </a:rPr>
              <a:t>API</a:t>
            </a:r>
            <a:r>
              <a:rPr lang="zh-CN" altLang="en-US" sz="1200" dirty="0">
                <a:solidFill>
                  <a:srgbClr val="595959"/>
                </a:solidFill>
                <a:latin typeface="微软雅黑" panose="020B0503020204020204" charset="-122"/>
                <a:ea typeface="微软雅黑" panose="020B0503020204020204" charset="-122"/>
              </a:rPr>
              <a:t>调用。包括坐席软电话接口、电话外拨接口、录音调听接口、话务数据库接口、坐席认证接口等</a:t>
            </a:r>
            <a:r>
              <a:rPr lang="en-US" altLang="zh-CN" sz="1200" dirty="0">
                <a:solidFill>
                  <a:srgbClr val="595959"/>
                </a:solidFill>
                <a:latin typeface="微软雅黑" panose="020B0503020204020204" charset="-122"/>
                <a:ea typeface="微软雅黑" panose="020B0503020204020204" charset="-122"/>
              </a:rPr>
              <a:t>API</a:t>
            </a:r>
            <a:r>
              <a:rPr lang="zh-CN" altLang="en-US" sz="1200" dirty="0">
                <a:solidFill>
                  <a:srgbClr val="595959"/>
                </a:solidFill>
                <a:latin typeface="微软雅黑" panose="020B0503020204020204" charset="-122"/>
                <a:ea typeface="微软雅黑" panose="020B0503020204020204" charset="-122"/>
              </a:rPr>
              <a:t>接</a:t>
            </a:r>
            <a:r>
              <a:rPr lang="zh-CN" altLang="en-US" sz="1200" dirty="0" smtClean="0">
                <a:solidFill>
                  <a:srgbClr val="595959"/>
                </a:solidFill>
                <a:latin typeface="微软雅黑" panose="020B0503020204020204" charset="-122"/>
                <a:ea typeface="微软雅黑" panose="020B0503020204020204" charset="-122"/>
              </a:rPr>
              <a:t>口。</a:t>
            </a:r>
            <a:endParaRPr lang="en-US" altLang="zh-CN" sz="1200" dirty="0">
              <a:solidFill>
                <a:srgbClr val="595959"/>
              </a:solidFill>
              <a:latin typeface="微软雅黑" panose="020B0503020204020204" charset="-122"/>
              <a:ea typeface="微软雅黑" panose="020B0503020204020204" charset="-122"/>
            </a:endParaRPr>
          </a:p>
        </p:txBody>
      </p:sp>
      <p:sp>
        <p:nvSpPr>
          <p:cNvPr id="3" name="文本框 2" descr="7b0a20202020227461726765744d6f64756c65223a20226b6f6e6c696e65666f6e7473220a7d0a"/>
          <p:cNvSpPr txBox="1"/>
          <p:nvPr/>
        </p:nvSpPr>
        <p:spPr>
          <a:xfrm>
            <a:off x="425450" y="2139890"/>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》②座席许可</a:t>
            </a:r>
          </a:p>
        </p:txBody>
      </p:sp>
      <p:sp>
        <p:nvSpPr>
          <p:cNvPr id="4" name="文本框 3"/>
          <p:cNvSpPr txBox="1"/>
          <p:nvPr/>
        </p:nvSpPr>
        <p:spPr>
          <a:xfrm>
            <a:off x="425450" y="2517332"/>
            <a:ext cx="6707505" cy="7261668"/>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统提</a:t>
            </a:r>
            <a:r>
              <a:rPr lang="zh-CN" altLang="en-US" sz="1200" dirty="0" smtClean="0">
                <a:solidFill>
                  <a:srgbClr val="595959"/>
                </a:solidFill>
                <a:latin typeface="微软雅黑" panose="020B0503020204020204" charset="-122"/>
                <a:ea typeface="微软雅黑" panose="020B0503020204020204" charset="-122"/>
              </a:rPr>
              <a:t>供最大不低于</a:t>
            </a:r>
            <a:r>
              <a:rPr lang="en-US" altLang="zh-CN" sz="1200" dirty="0" smtClean="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个座席的座席许可，坐席技能包括语音电话接听、服务受理和管理席职能等。支持坐席无缝扩容，坐席扩容时采用动态加载，无需重启系统</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台人工坐席应用模块支持登录</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退出：坐席登录系统后，开始正常工作受理呼叫，退出系统后不再受理呼叫；强制关闭浏览器或刷新页面，</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分钟以内重新登录可以恢复原来的签入状态；超过</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分钟，系统将强制注销坐席实</a:t>
            </a:r>
            <a:r>
              <a:rPr lang="zh-CN" altLang="en-US" sz="1200" dirty="0" smtClean="0">
                <a:solidFill>
                  <a:srgbClr val="595959"/>
                </a:solidFill>
                <a:latin typeface="微软雅黑" panose="020B0503020204020204" charset="-122"/>
                <a:ea typeface="微软雅黑" panose="020B0503020204020204" charset="-122"/>
              </a:rPr>
              <a:t>例</a:t>
            </a:r>
            <a:r>
              <a:rPr lang="zh-CN" altLang="en-US" sz="1200" dirty="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台人工坐席应用模块在空闲（就绪）状态下，支持应答呼叫：当来电到达时，坐席话机自动振铃，按需支持摘机应答呼叫或点击软电话按钮应答；</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台人工坐席应用模块在通话状态下，无论是呼入接听还是呼出通话，都支持结束呼叫：客户挂机后通话结束，坐席进入话后处理状态；</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台人工坐席应用模块无论是呼入通话还是呼出通话，都支持话后处理：通话结束后，坐席进入话后处理状态，电话不会再分给该坐席，话后处理的时长由管理员设定；</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台人工坐席应用模块支持通话保持：在通话过程中可以保持通话并为客户播放音乐，期间客户听不到坐席端内部交流；坐席随时可以取保持，重新回到双方通话。</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台人工坐席应用模块在通话保持状态下，支持取回保持：坐席内部交流完毕，可将保持的通话取回，继续与客户进行通话；</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7</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台人工坐席应用模块在通话状态下支持内部咨询：将正在进行的通话转移到其他坐席，转移的同时将已记录的业务数据同步转移；</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8</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台人工坐席应用模块在通话状态下，支持外部咨询（求助外线）：将正在进行的通话转移到外线电话；</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9</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台人工坐席应用模块支持三方通话：执行内部或外部咨询时，可以进行三方通话；三方通话时，任一一方挂机，剩下两方都可以恢复两方通话。</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10</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台人工坐席应用模块在空闲状态下，支持坐席离席</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复席：坐席离席可选择离席原因，包括小休、开会、就餐等，支持后代添加离席原因，相关离席原因在后台记录统计；坐席离席状态下，不会分配电话给该坐席。</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11</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台人工坐席应用模块支持普通、外拨、下班和班长等四种模式设定。</a:t>
            </a:r>
          </a:p>
        </p:txBody>
      </p:sp>
    </p:spTree>
    <p:extLst>
      <p:ext uri="{BB962C8B-B14F-4D97-AF65-F5344CB8AC3E}">
        <p14:creationId xmlns:p14="http://schemas.microsoft.com/office/powerpoint/2010/main" val="1922394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25450" y="939800"/>
            <a:ext cx="6707505" cy="5078313"/>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11</a:t>
            </a:r>
            <a:r>
              <a:rPr lang="zh-CN" altLang="en-US" sz="1200" dirty="0">
                <a:solidFill>
                  <a:srgbClr val="595959"/>
                </a:solidFill>
                <a:latin typeface="微软雅黑" panose="020B0503020204020204" charset="-122"/>
                <a:ea typeface="微软雅黑" panose="020B0503020204020204" charset="-122"/>
              </a:rPr>
              <a:t>）平台人工坐席应用模块支持普通、外拨、下班和班长等四种模式设定</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171450" indent="-171450" algn="just">
              <a:lnSpc>
                <a:spcPct val="150000"/>
              </a:lnSpc>
              <a:spcAft>
                <a:spcPts val="0"/>
              </a:spcAft>
              <a:buClrTx/>
              <a:buSzTx/>
              <a:buFont typeface="Arial" panose="020B0604020202020204" pitchFamily="34" charset="0"/>
              <a:buChar char="•"/>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台人工坐席应用模块普通坐席登录后默认为普通模式：普通坐席标准工作模式，能够完成呼入呼出等基本业务受理功能；</a:t>
            </a:r>
          </a:p>
          <a:p>
            <a:pPr marL="171450" indent="-171450" algn="just">
              <a:lnSpc>
                <a:spcPct val="150000"/>
              </a:lnSpc>
              <a:spcAft>
                <a:spcPts val="0"/>
              </a:spcAft>
              <a:buClrTx/>
              <a:buSzTx/>
              <a:buFont typeface="Arial" panose="020B0604020202020204" pitchFamily="34" charset="0"/>
              <a:buChar char="•"/>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台人工坐席应用模块班长坐席登录后，可切换到班长模式：班长登录后能够进行监听、统计、录音、监控等管理工作，可不直接受理用户的来电，只接听普通坐席转接过来的电话；</a:t>
            </a:r>
          </a:p>
          <a:p>
            <a:pPr marL="171450" indent="-171450" algn="just">
              <a:lnSpc>
                <a:spcPct val="150000"/>
              </a:lnSpc>
              <a:spcAft>
                <a:spcPts val="0"/>
              </a:spcAft>
              <a:buClrTx/>
              <a:buSzTx/>
              <a:buFont typeface="Arial" panose="020B0604020202020204" pitchFamily="34" charset="0"/>
              <a:buChar char="•"/>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台人工坐席应用模块当坐席需要紧急外呼电话时，支持切换到外拨模式：座席登录后只进行呼出，不接听系统分配的电话；</a:t>
            </a:r>
          </a:p>
          <a:p>
            <a:pPr marL="171450" indent="-171450" algn="just">
              <a:lnSpc>
                <a:spcPct val="150000"/>
              </a:lnSpc>
              <a:spcAft>
                <a:spcPts val="0"/>
              </a:spcAft>
              <a:buClrTx/>
              <a:buSzTx/>
              <a:buFont typeface="Arial" panose="020B0604020202020204" pitchFamily="34" charset="0"/>
              <a:buChar char="•"/>
            </a:pP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台人工坐席应用模块坐席想在接完当前电话后，直接签退下班，可以勾选下班模式：座席处理完正在接听的电话后，不再接听后续分配的电</a:t>
            </a:r>
            <a:r>
              <a:rPr lang="zh-CN" altLang="en-US" sz="1200" dirty="0" smtClean="0">
                <a:solidFill>
                  <a:srgbClr val="595959"/>
                </a:solidFill>
                <a:latin typeface="微软雅黑" panose="020B0503020204020204" charset="-122"/>
                <a:ea typeface="微软雅黑" panose="020B0503020204020204" charset="-122"/>
              </a:rPr>
              <a:t>话。</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12</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台人工坐席应用模块支持席席转</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：在坐席通话结束后，可将电话转到指定的</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（交互式语音应答）流程，可以进行满意度调查、记录信息等操作；支持转技能组。</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13</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台人工坐席应用模块班长模式下支持监听来电：坐席班长能够对指定的坐席进行电话接听，坐席无感；</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14</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台人工坐席应用模块班长模式下支持强插：坐席班长能够在坐席与客户通话时插入，形成三方通话；</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15</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台人工坐席应用模块班长模式下支持强拆：坐席班长能够断开坐席正在进行的话路；</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16</a:t>
            </a:r>
            <a:r>
              <a:rPr lang="zh-CN" altLang="en-US" sz="1200" dirty="0" smtClean="0">
                <a:solidFill>
                  <a:srgbClr val="595959"/>
                </a:solidFill>
                <a:latin typeface="微软雅黑" panose="020B0503020204020204" charset="-122"/>
                <a:ea typeface="微软雅黑" panose="020B0503020204020204" charset="-122"/>
              </a:rPr>
              <a:t>）平</a:t>
            </a:r>
            <a:r>
              <a:rPr lang="zh-CN" altLang="en-US" sz="1200" dirty="0">
                <a:solidFill>
                  <a:srgbClr val="595959"/>
                </a:solidFill>
                <a:latin typeface="微软雅黑" panose="020B0503020204020204" charset="-122"/>
                <a:ea typeface="微软雅黑" panose="020B0503020204020204" charset="-122"/>
              </a:rPr>
              <a:t>台人工坐席应用模块班长模式下支持强拦：坐席班长能够将坐席正在与用户进行的话入强制转接到班长席。</a:t>
            </a:r>
          </a:p>
        </p:txBody>
      </p:sp>
      <p:sp>
        <p:nvSpPr>
          <p:cNvPr id="5" name="文本框 4" descr="7b0a20202020227461726765744d6f64756c65223a20226b6f6e6c696e65666f6e7473220a7d0a"/>
          <p:cNvSpPr txBox="1"/>
          <p:nvPr/>
        </p:nvSpPr>
        <p:spPr>
          <a:xfrm>
            <a:off x="425450" y="6026090"/>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》③ </a:t>
            </a:r>
            <a:r>
              <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rPr>
              <a:t>IVR</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（交互式语音应答）</a:t>
            </a:r>
          </a:p>
        </p:txBody>
      </p:sp>
      <p:sp>
        <p:nvSpPr>
          <p:cNvPr id="6" name="文本框 5"/>
          <p:cNvSpPr txBox="1"/>
          <p:nvPr/>
        </p:nvSpPr>
        <p:spPr>
          <a:xfrm>
            <a:off x="425450" y="6502400"/>
            <a:ext cx="6707505" cy="2862322"/>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提供不低于</a:t>
            </a:r>
            <a:r>
              <a:rPr lang="en-US" altLang="zh-CN" sz="1200" dirty="0" smtClean="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个</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许可，支持</a:t>
            </a:r>
            <a:r>
              <a:rPr lang="en-US" altLang="zh-CN" sz="1200" dirty="0">
                <a:solidFill>
                  <a:srgbClr val="595959"/>
                </a:solidFill>
                <a:latin typeface="微软雅黑" panose="020B0503020204020204" charset="-122"/>
                <a:ea typeface="微软雅黑" panose="020B0503020204020204" charset="-122"/>
              </a:rPr>
              <a:t>MRCP</a:t>
            </a:r>
            <a:r>
              <a:rPr lang="zh-CN" altLang="en-US" sz="1200" dirty="0">
                <a:solidFill>
                  <a:srgbClr val="595959"/>
                </a:solidFill>
                <a:latin typeface="微软雅黑" panose="020B0503020204020204" charset="-122"/>
                <a:ea typeface="微软雅黑" panose="020B0503020204020204" charset="-122"/>
              </a:rPr>
              <a:t>协议，可对接</a:t>
            </a:r>
            <a:r>
              <a:rPr lang="en-US" altLang="zh-CN" sz="1200" dirty="0">
                <a:solidFill>
                  <a:srgbClr val="595959"/>
                </a:solidFill>
                <a:latin typeface="微软雅黑" panose="020B0503020204020204" charset="-122"/>
                <a:ea typeface="微软雅黑" panose="020B0503020204020204" charset="-122"/>
              </a:rPr>
              <a:t>ASR</a:t>
            </a:r>
            <a:r>
              <a:rPr lang="zh-CN" altLang="en-US" sz="1200" dirty="0">
                <a:solidFill>
                  <a:srgbClr val="595959"/>
                </a:solidFill>
                <a:latin typeface="微软雅黑" panose="020B0503020204020204" charset="-122"/>
                <a:ea typeface="微软雅黑" panose="020B0503020204020204" charset="-122"/>
              </a:rPr>
              <a:t>和</a:t>
            </a:r>
            <a:r>
              <a:rPr lang="en-US" altLang="zh-CN" sz="1200" dirty="0">
                <a:solidFill>
                  <a:srgbClr val="595959"/>
                </a:solidFill>
                <a:latin typeface="微软雅黑" panose="020B0503020204020204" charset="-122"/>
                <a:ea typeface="微软雅黑" panose="020B0503020204020204" charset="-122"/>
              </a:rPr>
              <a:t>TTS</a:t>
            </a:r>
            <a:r>
              <a:rPr lang="zh-CN" altLang="en-US" sz="1200" dirty="0">
                <a:solidFill>
                  <a:srgbClr val="595959"/>
                </a:solidFill>
                <a:latin typeface="微软雅黑" panose="020B0503020204020204" charset="-122"/>
                <a:ea typeface="微软雅黑" panose="020B0503020204020204" charset="-122"/>
              </a:rPr>
              <a:t>等功能，</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扩容不需要重启系统</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模块基本功能：支持自动语音应答，自动语音报读、语音引导和语音文件的存储等功能</a:t>
            </a: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系统支持对接</a:t>
            </a:r>
            <a:r>
              <a:rPr lang="en-US" altLang="zh-CN" sz="1200" dirty="0">
                <a:solidFill>
                  <a:srgbClr val="595959"/>
                </a:solidFill>
                <a:latin typeface="微软雅黑" panose="020B0503020204020204" charset="-122"/>
                <a:ea typeface="微软雅黑" panose="020B0503020204020204" charset="-122"/>
              </a:rPr>
              <a:t>TTS&amp;ASR</a:t>
            </a:r>
            <a:r>
              <a:rPr lang="zh-CN" altLang="en-US" sz="1200" dirty="0">
                <a:solidFill>
                  <a:srgbClr val="595959"/>
                </a:solidFill>
                <a:latin typeface="微软雅黑" panose="020B0503020204020204" charset="-122"/>
                <a:ea typeface="微软雅黑" panose="020B0503020204020204" charset="-122"/>
              </a:rPr>
              <a:t>和</a:t>
            </a:r>
            <a:r>
              <a:rPr lang="en-US" altLang="zh-CN" sz="1200" dirty="0">
                <a:solidFill>
                  <a:srgbClr val="595959"/>
                </a:solidFill>
                <a:latin typeface="微软雅黑" panose="020B0503020204020204" charset="-122"/>
                <a:ea typeface="微软雅黑" panose="020B0503020204020204" charset="-122"/>
              </a:rPr>
              <a:t>NLP</a:t>
            </a:r>
            <a:r>
              <a:rPr lang="zh-CN" altLang="en-US" sz="1200" dirty="0">
                <a:solidFill>
                  <a:srgbClr val="595959"/>
                </a:solidFill>
                <a:latin typeface="微软雅黑" panose="020B0503020204020204" charset="-122"/>
                <a:ea typeface="微软雅黑" panose="020B0503020204020204" charset="-122"/>
              </a:rPr>
              <a:t>语义理解模块，提供智能语音机器人服务。</a:t>
            </a:r>
            <a:r>
              <a:rPr lang="en-US" altLang="zh-CN" sz="1200" dirty="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持根据不同的拨入号码启动不同的业务流程，支持多流程同时在线运行；每一个业务流程支持转多个技能组，</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（交互式语音应答）自动呼转外线，用户电话进入平台，可以根据语音导航自动转外线值班电话并能够对呼转的通话进行录音；支持单轨或者双轨录音。</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a:t>
            </a:r>
            <a:r>
              <a:rPr lang="en-US" altLang="zh-CN" sz="1200" dirty="0">
                <a:solidFill>
                  <a:srgbClr val="595959"/>
                </a:solidFill>
                <a:latin typeface="微软雅黑" panose="020B0503020204020204" charset="-122"/>
                <a:ea typeface="微软雅黑" panose="020B0503020204020204" charset="-122"/>
              </a:rPr>
              <a:t>web</a:t>
            </a:r>
            <a:r>
              <a:rPr lang="zh-CN" altLang="en-US" sz="1200" dirty="0">
                <a:solidFill>
                  <a:srgbClr val="595959"/>
                </a:solidFill>
                <a:latin typeface="微软雅黑" panose="020B0503020204020204" charset="-122"/>
                <a:ea typeface="微软雅黑" panose="020B0503020204020204" charset="-122"/>
              </a:rPr>
              <a:t>端图形化的流程编辑界面和模拟测试环境，可以通过控件拖拽的方式设计流程，实现</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流程导航功能等；</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流程支持复制、导出和更新功能</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971879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25450" y="863600"/>
            <a:ext cx="6707505" cy="1754326"/>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流程</a:t>
            </a:r>
            <a:r>
              <a:rPr lang="en-US" altLang="zh-CN" sz="1200" dirty="0">
                <a:solidFill>
                  <a:srgbClr val="595959"/>
                </a:solidFill>
                <a:latin typeface="微软雅黑" panose="020B0503020204020204" charset="-122"/>
                <a:ea typeface="微软雅黑" panose="020B0503020204020204" charset="-122"/>
              </a:rPr>
              <a:t>web</a:t>
            </a:r>
            <a:r>
              <a:rPr lang="zh-CN" altLang="en-US" sz="1200" dirty="0">
                <a:solidFill>
                  <a:srgbClr val="595959"/>
                </a:solidFill>
                <a:latin typeface="微软雅黑" panose="020B0503020204020204" charset="-122"/>
                <a:ea typeface="微软雅黑" panose="020B0503020204020204" charset="-122"/>
              </a:rPr>
              <a:t>管理页面，支持业务流程能够在线修改，更换流程时不影响当前已经运行的流程；</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持业务语音留言功能：在</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（交互式语音应答）流程中可进行录音或留言并设置发起节点；录音内容可在</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基本模块中的留言管理进行处理。</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7</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持按需改造调用外部功能应用相关功能，并按需向外提供功能调用接口。</a:t>
            </a:r>
          </a:p>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模块内嵌</a:t>
            </a:r>
            <a:r>
              <a:rPr lang="en-US" altLang="zh-CN" sz="1200" dirty="0" err="1">
                <a:solidFill>
                  <a:srgbClr val="595959"/>
                </a:solidFill>
                <a:latin typeface="微软雅黑" panose="020B0503020204020204" charset="-122"/>
                <a:ea typeface="微软雅黑" panose="020B0503020204020204" charset="-122"/>
              </a:rPr>
              <a:t>mod_curl</a:t>
            </a:r>
            <a:r>
              <a:rPr lang="zh-CN" altLang="en-US" sz="1200" dirty="0">
                <a:solidFill>
                  <a:srgbClr val="595959"/>
                </a:solidFill>
                <a:latin typeface="微软雅黑" panose="020B0503020204020204" charset="-122"/>
                <a:ea typeface="微软雅黑" panose="020B0503020204020204" charset="-122"/>
              </a:rPr>
              <a:t>模块，支持</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对接第三方系统接口</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p:txBody>
      </p:sp>
      <p:sp>
        <p:nvSpPr>
          <p:cNvPr id="7" name="文本框 6" descr="7b0a20202020227461726765744d6f64756c65223a20226b6f6e6c696e65666f6e7473220a7d0a"/>
          <p:cNvSpPr txBox="1"/>
          <p:nvPr/>
        </p:nvSpPr>
        <p:spPr>
          <a:xfrm>
            <a:off x="425450" y="269240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》④ </a:t>
            </a:r>
            <a:r>
              <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rPr>
              <a:t>CRM</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（客户关系管理）</a:t>
            </a:r>
          </a:p>
        </p:txBody>
      </p:sp>
      <p:sp>
        <p:nvSpPr>
          <p:cNvPr id="8" name="文本框 7"/>
          <p:cNvSpPr txBox="1"/>
          <p:nvPr/>
        </p:nvSpPr>
        <p:spPr>
          <a:xfrm>
            <a:off x="349250" y="3073400"/>
            <a:ext cx="6707505" cy="6463308"/>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）工单管理</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持咨询工单、信售罚单，维护工单、投诉工单等类型；支持邮件、短信、电话留言、在线客服等清息处理；能够查看每个工单状态并进行相关信息管理。支持低代码开发模式，可以灵活配置各种类型的工单及工单模板，如工单自定义、工作流自定义和客户信息自定义。</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）支持来电弹屏和去电弹屏，支持业务系统在来电时弹出与客户关联的客户信息、历史话务信息和历史业务信息，支持直接在该界面进行工单新建并记录；</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）支持来电小结和去电小结：支持座席人员在来电弹屏界面新建小结并记录；</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）支持</a:t>
            </a:r>
            <a:r>
              <a:rPr lang="en-US" altLang="zh-CN" sz="1200" dirty="0" smtClean="0">
                <a:solidFill>
                  <a:srgbClr val="595959"/>
                </a:solidFill>
                <a:latin typeface="微软雅黑" panose="020B0503020204020204" charset="-122"/>
                <a:ea typeface="微软雅黑" panose="020B0503020204020204" charset="-122"/>
              </a:rPr>
              <a:t>web</a:t>
            </a:r>
            <a:r>
              <a:rPr lang="zh-CN" altLang="en-US" sz="1200" dirty="0" smtClean="0">
                <a:solidFill>
                  <a:srgbClr val="595959"/>
                </a:solidFill>
                <a:latin typeface="微软雅黑" panose="020B0503020204020204" charset="-122"/>
                <a:ea typeface="微软雅黑" panose="020B0503020204020204" charset="-122"/>
              </a:rPr>
              <a:t>页面上对工单页面进行自定义：支持对工单表单模版进行自定义设计；</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）工单管理模块内嵌</a:t>
            </a:r>
            <a:r>
              <a:rPr lang="en-US" altLang="zh-CN" sz="1200" dirty="0" smtClean="0">
                <a:solidFill>
                  <a:srgbClr val="595959"/>
                </a:solidFill>
                <a:latin typeface="微软雅黑" panose="020B0503020204020204" charset="-122"/>
                <a:ea typeface="微软雅黑" panose="020B0503020204020204" charset="-122"/>
              </a:rPr>
              <a:t>activity Flow</a:t>
            </a:r>
            <a:r>
              <a:rPr lang="zh-CN" altLang="en-US" sz="1200" dirty="0" smtClean="0">
                <a:solidFill>
                  <a:srgbClr val="595959"/>
                </a:solidFill>
                <a:latin typeface="微软雅黑" panose="020B0503020204020204" charset="-122"/>
                <a:ea typeface="微软雅黑" panose="020B0503020204020204" charset="-122"/>
              </a:rPr>
              <a:t>工作流模块，支持单流转自定义：支持对工单流转流程进行自定义设计；</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）支持工单信息脱敏：工单页面客户信息支持脱敏处理、工单列表显示字段脱敏功能；脱敏信息包括手机号码、账号、地址和身份证等关键信息。</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）支持公共待办：支技公共待办池，具备权限的坐席可在公共待办池获取工单进行处理；公共待办处理后，其他坐席将无法查看和处理。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7</a:t>
            </a:r>
            <a:r>
              <a:rPr lang="zh-CN" altLang="en-US" sz="1200" dirty="0" smtClean="0">
                <a:solidFill>
                  <a:srgbClr val="595959"/>
                </a:solidFill>
                <a:latin typeface="微软雅黑" panose="020B0503020204020204" charset="-122"/>
                <a:ea typeface="微软雅黑" panose="020B0503020204020204" charset="-122"/>
              </a:rPr>
              <a:t>）支持工单分配：支持将工单按权限分配处理；派单时可以按照部门、角色、岗位、账号等权限进行分配。</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8</a:t>
            </a:r>
            <a:r>
              <a:rPr lang="zh-CN" altLang="en-US" sz="1200" dirty="0" smtClean="0">
                <a:solidFill>
                  <a:srgbClr val="595959"/>
                </a:solidFill>
                <a:latin typeface="微软雅黑" panose="020B0503020204020204" charset="-122"/>
                <a:ea typeface="微软雅黑" panose="020B0503020204020204" charset="-122"/>
              </a:rPr>
              <a:t>）支持工单获取：支持工单批量获取和批量分配；支持批量派单和批量处理等功能。</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9</a:t>
            </a:r>
            <a:r>
              <a:rPr lang="zh-CN" altLang="en-US" sz="1200" dirty="0" smtClean="0">
                <a:solidFill>
                  <a:srgbClr val="595959"/>
                </a:solidFill>
                <a:latin typeface="微软雅黑" panose="020B0503020204020204" charset="-122"/>
                <a:ea typeface="微软雅黑" panose="020B0503020204020204" charset="-122"/>
              </a:rPr>
              <a:t>）支持我的待办：支持个人待办，包含坐席主动获取或被分配的待办工单，支持工单批量导出；仅显示个人负责的待办消息。</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10</a:t>
            </a:r>
            <a:r>
              <a:rPr lang="zh-CN" altLang="en-US" sz="1200" dirty="0" smtClean="0">
                <a:solidFill>
                  <a:srgbClr val="595959"/>
                </a:solidFill>
                <a:latin typeface="微软雅黑" panose="020B0503020204020204" charset="-122"/>
                <a:ea typeface="微软雅黑" panose="020B0503020204020204" charset="-122"/>
              </a:rPr>
              <a:t>）支持我的工单：指坐席个人创建、未提交的工单；部门经理或系统管理员，可以看到所属员工创建的、未提交的工单。</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11</a:t>
            </a:r>
            <a:r>
              <a:rPr lang="zh-CN" altLang="en-US" sz="1200" dirty="0" smtClean="0">
                <a:solidFill>
                  <a:srgbClr val="595959"/>
                </a:solidFill>
                <a:latin typeface="微软雅黑" panose="020B0503020204020204" charset="-122"/>
                <a:ea typeface="微软雅黑" panose="020B0503020204020204" charset="-122"/>
              </a:rPr>
              <a:t>）支持工单撤回：支传对坐席提交到公共池且未被获取或分配的工单 进行撤回操作；工单撤回后，可以重新进行派单分配。</a:t>
            </a:r>
          </a:p>
        </p:txBody>
      </p:sp>
    </p:spTree>
    <p:extLst>
      <p:ext uri="{BB962C8B-B14F-4D97-AF65-F5344CB8AC3E}">
        <p14:creationId xmlns:p14="http://schemas.microsoft.com/office/powerpoint/2010/main" val="2373141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73050" y="939800"/>
            <a:ext cx="6934200" cy="4801314"/>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12</a:t>
            </a:r>
            <a:r>
              <a:rPr lang="zh-CN" altLang="en-US" sz="1200" dirty="0" smtClean="0">
                <a:solidFill>
                  <a:srgbClr val="595959"/>
                </a:solidFill>
                <a:latin typeface="微软雅黑" panose="020B0503020204020204" charset="-122"/>
                <a:ea typeface="微软雅黑" panose="020B0503020204020204" charset="-122"/>
              </a:rPr>
              <a:t>）支持历史工单：指坐席创建的工单及处理过的工单，支持工单批量导出；历史工单支持按照时间范围、工单主题、业务类型等多条件检索查找。</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13</a:t>
            </a:r>
            <a:r>
              <a:rPr lang="zh-CN" altLang="en-US" sz="1200" dirty="0" smtClean="0">
                <a:solidFill>
                  <a:srgbClr val="595959"/>
                </a:solidFill>
                <a:latin typeface="微软雅黑" panose="020B0503020204020204" charset="-122"/>
                <a:ea typeface="微软雅黑" panose="020B0503020204020204" charset="-122"/>
              </a:rPr>
              <a:t>）支持工单登询：支持工单检索查询和导出；检索条件包括时间范围、电话号码、处理人、工单主题、业务类型等多条件检索查找。</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14</a:t>
            </a:r>
            <a:r>
              <a:rPr lang="zh-CN" altLang="en-US" sz="1200" dirty="0" smtClean="0">
                <a:solidFill>
                  <a:srgbClr val="595959"/>
                </a:solidFill>
                <a:latin typeface="微软雅黑" panose="020B0503020204020204" charset="-122"/>
                <a:ea typeface="微软雅黑" panose="020B0503020204020204" charset="-122"/>
              </a:rPr>
              <a:t>）支持批量办结：支持对工单列表编辑工单编号、添加办结备注并进行批量办结；可直接在列表上勾选需要批量办结的工单编号，统一批量办结处理。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15</a:t>
            </a:r>
            <a:r>
              <a:rPr lang="zh-CN" altLang="en-US" sz="1200" dirty="0" smtClean="0">
                <a:solidFill>
                  <a:srgbClr val="595959"/>
                </a:solidFill>
                <a:latin typeface="微软雅黑" panose="020B0503020204020204" charset="-122"/>
                <a:ea typeface="微软雅黑" panose="020B0503020204020204" charset="-122"/>
              </a:rPr>
              <a:t>）支持工单与录音管理：支持工单工单和录音关联，支持对未创建工单的通话进行补单；通话记录生成唯一的呼叫标识；根据呼叫标识查找通话录音；工单保存来电弹屏时的通话标识，关联录音。</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16</a:t>
            </a:r>
            <a:r>
              <a:rPr lang="zh-CN" altLang="en-US" sz="1200" dirty="0" smtClean="0">
                <a:solidFill>
                  <a:srgbClr val="595959"/>
                </a:solidFill>
                <a:latin typeface="微软雅黑" panose="020B0503020204020204" charset="-122"/>
                <a:ea typeface="微软雅黑" panose="020B0503020204020204" charset="-122"/>
              </a:rPr>
              <a:t>）支持紧急工单：支待将工单设置为紧急工单；支持配置工单紧急程度和重要成都两个字段。</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17</a:t>
            </a:r>
            <a:r>
              <a:rPr lang="zh-CN" altLang="en-US" sz="1200" dirty="0" smtClean="0">
                <a:solidFill>
                  <a:srgbClr val="595959"/>
                </a:solidFill>
                <a:latin typeface="微软雅黑" panose="020B0503020204020204" charset="-122"/>
                <a:ea typeface="微软雅黑" panose="020B0503020204020204" charset="-122"/>
              </a:rPr>
              <a:t>）支持工单超时：支持工单超时后通过颜色标签进行提醒；支持对不同类型的工单设置不同的工单处理超时时间。</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18</a:t>
            </a:r>
            <a:r>
              <a:rPr lang="zh-CN" altLang="en-US" sz="1200" dirty="0" smtClean="0">
                <a:solidFill>
                  <a:srgbClr val="595959"/>
                </a:solidFill>
                <a:latin typeface="微软雅黑" panose="020B0503020204020204" charset="-122"/>
                <a:ea typeface="微软雅黑" panose="020B0503020204020204" charset="-122"/>
              </a:rPr>
              <a:t>）支持工单挂起：支持对暂时无法处理的工单进行挂起操作；挂起的工单，支持恢复操作，即可从挂起恢复正常处理。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19</a:t>
            </a:r>
            <a:r>
              <a:rPr lang="zh-CN" altLang="en-US" sz="1200" dirty="0" smtClean="0">
                <a:solidFill>
                  <a:srgbClr val="595959"/>
                </a:solidFill>
                <a:latin typeface="微软雅黑" panose="020B0503020204020204" charset="-122"/>
                <a:ea typeface="微软雅黑" panose="020B0503020204020204" charset="-122"/>
              </a:rPr>
              <a:t>）支持按需与综合信息服务系统进行汇单交互，支持在线录单、 促单等操作，支持工单的查询、展示。支持调用综合信息服务系统中的工单接口，实现在线简单、在线催单、查询工单进度、接收工单办结等信息回传。</a:t>
            </a:r>
            <a:endParaRPr lang="en-US" altLang="zh-CN" sz="1200" dirty="0">
              <a:solidFill>
                <a:srgbClr val="595959"/>
              </a:solidFill>
              <a:latin typeface="微软雅黑" panose="020B0503020204020204" charset="-122"/>
              <a:ea typeface="微软雅黑" panose="020B0503020204020204" charset="-122"/>
            </a:endParaRPr>
          </a:p>
        </p:txBody>
      </p:sp>
      <p:sp>
        <p:nvSpPr>
          <p:cNvPr id="9" name="文本框 8"/>
          <p:cNvSpPr txBox="1"/>
          <p:nvPr/>
        </p:nvSpPr>
        <p:spPr>
          <a:xfrm>
            <a:off x="273050" y="5801479"/>
            <a:ext cx="6934200" cy="3139321"/>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）客户管理</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持客户管理：支持客户的新增、查询、高级查询、修改等操作；支持对客户信息字段进行自定义</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持批量操作：支持</a:t>
            </a:r>
            <a:r>
              <a:rPr lang="en-US" altLang="zh-CN" sz="1200" dirty="0">
                <a:solidFill>
                  <a:srgbClr val="595959"/>
                </a:solidFill>
                <a:latin typeface="微软雅黑" panose="020B0503020204020204" charset="-122"/>
                <a:ea typeface="微软雅黑" panose="020B0503020204020204" charset="-122"/>
              </a:rPr>
              <a:t>csv</a:t>
            </a:r>
            <a:r>
              <a:rPr lang="zh-CN" altLang="en-US" sz="1200" dirty="0">
                <a:solidFill>
                  <a:srgbClr val="595959"/>
                </a:solidFill>
                <a:latin typeface="微软雅黑" panose="020B0503020204020204" charset="-122"/>
                <a:ea typeface="微软雅黑" panose="020B0503020204020204" charset="-122"/>
              </a:rPr>
              <a:t>格式批量导入客户信息；</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持快捷操作：支持在客户信息管理界面直接发起呼叫或发送短信；在工单页面上电话号码旁边自动添加电话呼叫和短信外呼按钮。</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持客户属性自定义：支持根据用户特点自定义客户属性；客户属性自定义支持在</a:t>
            </a:r>
            <a:r>
              <a:rPr lang="en-US" altLang="zh-CN" sz="1200" dirty="0">
                <a:solidFill>
                  <a:srgbClr val="595959"/>
                </a:solidFill>
                <a:latin typeface="微软雅黑" panose="020B0503020204020204" charset="-122"/>
                <a:ea typeface="微软雅黑" panose="020B0503020204020204" charset="-122"/>
              </a:rPr>
              <a:t>web</a:t>
            </a:r>
            <a:r>
              <a:rPr lang="zh-CN" altLang="en-US" sz="1200" dirty="0">
                <a:solidFill>
                  <a:srgbClr val="595959"/>
                </a:solidFill>
                <a:latin typeface="微软雅黑" panose="020B0503020204020204" charset="-122"/>
                <a:ea typeface="微软雅黑" panose="020B0503020204020204" charset="-122"/>
              </a:rPr>
              <a:t>页面上进行自定义配置。</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持客户信息脱敏：支持对客户的敏感信息进行加密；包括对客户电话、地址、身份证、业务账号登信息进行隐藏、加密等脱敏处理。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持支持电话通讯录的管理和修改。支持对个人通信录和公共通信录进行管理和修改。</a:t>
            </a:r>
          </a:p>
        </p:txBody>
      </p:sp>
    </p:spTree>
    <p:extLst>
      <p:ext uri="{BB962C8B-B14F-4D97-AF65-F5344CB8AC3E}">
        <p14:creationId xmlns:p14="http://schemas.microsoft.com/office/powerpoint/2010/main" val="3430704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273050" y="863600"/>
            <a:ext cx="6934200" cy="2862322"/>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）通知公告</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）支持新建公告：支持填写公告标题、内容、设置发布时间；支持按照角色或者部门组织机构，指定公告目标人员</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持设置可见范围：支持选择公告可见范围；主要按照角色或者部门组织机构，指定公告目标人员。</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持添加附件：支持附件上传和添加重要公告标记；附件格式包括：</a:t>
            </a:r>
            <a:r>
              <a:rPr lang="en-US" altLang="zh-CN" sz="1200" dirty="0">
                <a:solidFill>
                  <a:srgbClr val="595959"/>
                </a:solidFill>
                <a:latin typeface="微软雅黑" panose="020B0503020204020204" charset="-122"/>
                <a:ea typeface="微软雅黑" panose="020B0503020204020204" charset="-122"/>
              </a:rPr>
              <a:t>txt</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doc</a:t>
            </a:r>
            <a:r>
              <a:rPr lang="zh-CN" altLang="en-US" sz="1200" dirty="0">
                <a:solidFill>
                  <a:srgbClr val="595959"/>
                </a:solidFill>
                <a:latin typeface="微软雅黑" panose="020B0503020204020204" charset="-122"/>
                <a:ea typeface="微软雅黑" panose="020B0503020204020204" charset="-122"/>
              </a:rPr>
              <a:t>、</a:t>
            </a:r>
            <a:r>
              <a:rPr lang="en-US" altLang="zh-CN" sz="1200" dirty="0" err="1">
                <a:solidFill>
                  <a:srgbClr val="595959"/>
                </a:solidFill>
                <a:latin typeface="微软雅黑" panose="020B0503020204020204" charset="-122"/>
                <a:ea typeface="微软雅黑" panose="020B0503020204020204" charset="-122"/>
              </a:rPr>
              <a:t>docx</a:t>
            </a:r>
            <a:r>
              <a:rPr lang="zh-CN" altLang="en-US" sz="1200" dirty="0">
                <a:solidFill>
                  <a:srgbClr val="595959"/>
                </a:solidFill>
                <a:latin typeface="微软雅黑" panose="020B0503020204020204" charset="-122"/>
                <a:ea typeface="微软雅黑" panose="020B0503020204020204" charset="-122"/>
              </a:rPr>
              <a:t>、</a:t>
            </a:r>
            <a:r>
              <a:rPr lang="en-US" altLang="zh-CN" sz="1200" dirty="0" err="1">
                <a:solidFill>
                  <a:srgbClr val="595959"/>
                </a:solidFill>
                <a:latin typeface="微软雅黑" panose="020B0503020204020204" charset="-122"/>
                <a:ea typeface="微软雅黑" panose="020B0503020204020204" charset="-122"/>
              </a:rPr>
              <a:t>ppt</a:t>
            </a:r>
            <a:r>
              <a:rPr lang="zh-CN" altLang="en-US" sz="1200" dirty="0">
                <a:solidFill>
                  <a:srgbClr val="595959"/>
                </a:solidFill>
                <a:latin typeface="微软雅黑" panose="020B0503020204020204" charset="-122"/>
                <a:ea typeface="微软雅黑" panose="020B0503020204020204" charset="-122"/>
              </a:rPr>
              <a:t>、</a:t>
            </a:r>
            <a:r>
              <a:rPr lang="en-US" altLang="zh-CN" sz="1200" dirty="0" err="1">
                <a:solidFill>
                  <a:srgbClr val="595959"/>
                </a:solidFill>
                <a:latin typeface="微软雅黑" panose="020B0503020204020204" charset="-122"/>
                <a:ea typeface="微软雅黑" panose="020B0503020204020204" charset="-122"/>
              </a:rPr>
              <a:t>xls</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pdf</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war</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zip</a:t>
            </a:r>
            <a:r>
              <a:rPr lang="zh-CN" altLang="en-US" sz="1200" dirty="0">
                <a:solidFill>
                  <a:srgbClr val="595959"/>
                </a:solidFill>
                <a:latin typeface="微软雅黑" panose="020B0503020204020204" charset="-122"/>
                <a:ea typeface="微软雅黑" panose="020B0503020204020204" charset="-122"/>
              </a:rPr>
              <a:t>等常见文件格式。</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持公告审核：支持管理员对公告进行审核；审核通过的公告方可发布。</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持公告查看：支持公告跑马灯展示、支持主桌面展示且可以点击查看公告详情。个人仅能查看被授权可见的公告。</a:t>
            </a:r>
          </a:p>
        </p:txBody>
      </p:sp>
      <p:sp>
        <p:nvSpPr>
          <p:cNvPr id="7" name="文本框 6"/>
          <p:cNvSpPr txBox="1"/>
          <p:nvPr/>
        </p:nvSpPr>
        <p:spPr>
          <a:xfrm>
            <a:off x="196850" y="3835400"/>
            <a:ext cx="6934200" cy="3970318"/>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）系统配置管理</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持人员管理支特人员新建、技能调整、禁用、密码修改等操作；还支持角色授予、所属组织等管理操</a:t>
            </a:r>
            <a:r>
              <a:rPr lang="zh-CN" altLang="en-US" sz="1200" dirty="0" smtClean="0">
                <a:solidFill>
                  <a:srgbClr val="595959"/>
                </a:solidFill>
                <a:latin typeface="微软雅黑" panose="020B0503020204020204" charset="-122"/>
                <a:ea typeface="微软雅黑" panose="020B0503020204020204" charset="-122"/>
              </a:rPr>
              <a:t>作。</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持支持角色管理：支持角色的新建、修改、分配、删除等操作；支持为不同角色授予不同菜单和系统权限。</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持技能管理：支持技能的新建、分配（角色</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人员）、删除等操作；任一坐席支持归属一个或者多个技能组；且支持在不同技能组下拥有不同的优先等级。</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持防骚扰管理：支持设置防骚扰电话、外拨时提醒座席，避免座席骚扰客户；也支持防骚扰电话强制限制呼叫。</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持黑白名单：支特进行黑白名单的设置、审核、批量管理等操作；黑名单的电话呼入时，自动挂机或禁止转人工处理。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持支持角色和权限管理：系统可通过对工号的角色分配实现对如录音播放、下载等操作的权限管理。系统至少提供系统超级管理员、系统管理员、部门经理</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主管、普通坐席、班长坐席、普通用户等多种角色，并赋予不同的权</a:t>
            </a:r>
            <a:r>
              <a:rPr lang="zh-CN" altLang="en-US" sz="1200" dirty="0" smtClean="0">
                <a:solidFill>
                  <a:srgbClr val="595959"/>
                </a:solidFill>
                <a:latin typeface="微软雅黑" panose="020B0503020204020204" charset="-122"/>
                <a:ea typeface="微软雅黑" panose="020B0503020204020204" charset="-122"/>
              </a:rPr>
              <a:t>限。</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362764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273050" y="939800"/>
            <a:ext cx="6934200" cy="5078313"/>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）质检管理</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）支持质检评分表管理：支持自定义质检评分表、质检评语和质检分类；如服务态度、服务质量、专业水平等。</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持质检任务：支持质检任务创建、修改、删除、抽取、分配、考评、复核和推荐等操作功能；支持多条件检索和抽样，生成质检任务</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持质检分配：支持人工分配、系统自动分配方式；支持指定质检员按照比例或者数量进行自动分配。</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）支持质检评分：支持质检员接受任务对质检对象进行打分；打分后，自动统计坐席最后质检得分。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）支持质检查询：支持质检成绩、质检明细及问题查询；坐席支持查询自己的质检结果。对质检结果不满意的支持质检申诉。</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a:solidFill>
                  <a:srgbClr val="595959"/>
                </a:solidFill>
                <a:latin typeface="微软雅黑" panose="020B0503020204020204" charset="-122"/>
                <a:ea typeface="微软雅黑" panose="020B0503020204020204" charset="-122"/>
              </a:rPr>
              <a:t>）支持质检申述：支持质检结果申诉；提交质检申述后，由质检管理员审核回退还是接收申诉重新打分。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7</a:t>
            </a:r>
            <a:r>
              <a:rPr lang="zh-CN" altLang="en-US" sz="1200" dirty="0">
                <a:solidFill>
                  <a:srgbClr val="595959"/>
                </a:solidFill>
                <a:latin typeface="微软雅黑" panose="020B0503020204020204" charset="-122"/>
                <a:ea typeface="微软雅黑" panose="020B0503020204020204" charset="-122"/>
              </a:rPr>
              <a:t>）支持质检监控：支持质检任务和资源监控。支持查看质检任务的完成率和状态，支持查看质检员所分配任务的数量和完成情况。</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8</a:t>
            </a:r>
            <a:r>
              <a:rPr lang="zh-CN" altLang="en-US" sz="1200" dirty="0">
                <a:solidFill>
                  <a:srgbClr val="595959"/>
                </a:solidFill>
                <a:latin typeface="微软雅黑" panose="020B0503020204020204" charset="-122"/>
                <a:ea typeface="微软雅黑" panose="020B0503020204020204" charset="-122"/>
              </a:rPr>
              <a:t>）支持质检导出：支持</a:t>
            </a:r>
            <a:r>
              <a:rPr lang="en-US" altLang="zh-CN" sz="1200" dirty="0">
                <a:solidFill>
                  <a:srgbClr val="595959"/>
                </a:solidFill>
                <a:latin typeface="微软雅黑" panose="020B0503020204020204" charset="-122"/>
                <a:ea typeface="微软雅黑" panose="020B0503020204020204" charset="-122"/>
              </a:rPr>
              <a:t>excel</a:t>
            </a:r>
            <a:r>
              <a:rPr lang="zh-CN" altLang="en-US" sz="1200" dirty="0">
                <a:solidFill>
                  <a:srgbClr val="595959"/>
                </a:solidFill>
                <a:latin typeface="微软雅黑" panose="020B0503020204020204" charset="-122"/>
                <a:ea typeface="微软雅黑" panose="020B0503020204020204" charset="-122"/>
              </a:rPr>
              <a:t>文件格式的质检结果导出</a:t>
            </a:r>
            <a:r>
              <a:rPr lang="zh-CN" altLang="en-US" sz="1200" dirty="0" smtClean="0">
                <a:solidFill>
                  <a:srgbClr val="595959"/>
                </a:solidFill>
                <a:latin typeface="微软雅黑" panose="020B0503020204020204" charset="-122"/>
                <a:ea typeface="微软雅黑" panose="020B0503020204020204" charset="-122"/>
              </a:rPr>
              <a:t>；还</a:t>
            </a:r>
            <a:r>
              <a:rPr lang="zh-CN" altLang="en-US" sz="1200" dirty="0">
                <a:solidFill>
                  <a:srgbClr val="595959"/>
                </a:solidFill>
                <a:latin typeface="微软雅黑" panose="020B0503020204020204" charset="-122"/>
                <a:ea typeface="微软雅黑" panose="020B0503020204020204" charset="-122"/>
              </a:rPr>
              <a:t>支持</a:t>
            </a:r>
            <a:r>
              <a:rPr lang="en-US" altLang="zh-CN" sz="1200" dirty="0">
                <a:solidFill>
                  <a:srgbClr val="595959"/>
                </a:solidFill>
                <a:latin typeface="微软雅黑" panose="020B0503020204020204" charset="-122"/>
                <a:ea typeface="微软雅黑" panose="020B0503020204020204" charset="-122"/>
              </a:rPr>
              <a:t>pdf</a:t>
            </a:r>
            <a:r>
              <a:rPr lang="zh-CN" altLang="en-US" sz="1200" dirty="0">
                <a:solidFill>
                  <a:srgbClr val="595959"/>
                </a:solidFill>
                <a:latin typeface="微软雅黑" panose="020B0503020204020204" charset="-122"/>
                <a:ea typeface="微软雅黑" panose="020B0503020204020204" charset="-122"/>
              </a:rPr>
              <a:t>文件格式的质检结果导出。</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9</a:t>
            </a:r>
            <a:r>
              <a:rPr lang="zh-CN" altLang="en-US" sz="1200" dirty="0">
                <a:solidFill>
                  <a:srgbClr val="595959"/>
                </a:solidFill>
                <a:latin typeface="微软雅黑" panose="020B0503020204020204" charset="-122"/>
                <a:ea typeface="微软雅黑" panose="020B0503020204020204" charset="-122"/>
              </a:rPr>
              <a:t>）支持质检统计：支持提供质检相关的统计报表。提供可视化报表设计工具，支持对质检结果配置质检相关的统计报表</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
        <p:nvSpPr>
          <p:cNvPr id="11" name="文本框 10" descr="7b0a20202020227461726765744d6f64756c65223a20226b6f6e6c696e65666f6e7473220a7d0a"/>
          <p:cNvSpPr txBox="1"/>
          <p:nvPr/>
        </p:nvSpPr>
        <p:spPr>
          <a:xfrm>
            <a:off x="349250" y="604520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》⑤知识库</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12" name="文本框 11"/>
          <p:cNvSpPr txBox="1"/>
          <p:nvPr/>
        </p:nvSpPr>
        <p:spPr>
          <a:xfrm>
            <a:off x="196850" y="6502400"/>
            <a:ext cx="6934200" cy="2862322"/>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知</a:t>
            </a:r>
            <a:r>
              <a:rPr lang="zh-CN" altLang="en-US" sz="1200" dirty="0">
                <a:solidFill>
                  <a:srgbClr val="595959"/>
                </a:solidFill>
                <a:latin typeface="微软雅黑" panose="020B0503020204020204" charset="-122"/>
                <a:ea typeface="微软雅黑" panose="020B0503020204020204" charset="-122"/>
              </a:rPr>
              <a:t>识库模块支持知识库访问量统计、知识库资料维护、知识分类管理、快速搜索等模块，具体功</a:t>
            </a:r>
            <a:r>
              <a:rPr lang="zh-CN" altLang="en-US" sz="1200" dirty="0" smtClean="0">
                <a:solidFill>
                  <a:srgbClr val="595959"/>
                </a:solidFill>
                <a:latin typeface="微软雅黑" panose="020B0503020204020204" charset="-122"/>
                <a:ea typeface="微软雅黑" panose="020B0503020204020204" charset="-122"/>
              </a:rPr>
              <a:t>能</a:t>
            </a:r>
            <a:r>
              <a:rPr lang="zh-CN" altLang="en-US" sz="1200" dirty="0">
                <a:solidFill>
                  <a:srgbClr val="595959"/>
                </a:solidFill>
                <a:latin typeface="微软雅黑" panose="020B0503020204020204" charset="-122"/>
                <a:ea typeface="微软雅黑" panose="020B0503020204020204" charset="-122"/>
              </a:rPr>
              <a:t>如下</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）访问量统计：包括知识维度数据统计、用户维度数据统计、知识贡献度分析、知识学习能力分析等：</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）知识库资料维护：支持资料导入管理、知识采编、知识审核、知识编辑、知识发布等操作，支持通过拖拽即可调整目录结构；</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）知识分级：支持知识服务分级分类；</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）快速搜索引擎：支持知识快速检索，支持依据目录树进行查找。支持多关键字模糊匹配，关键字标红显示；支持为知识条目添加标签，通过标签快速定位；支持通过多种条件锁定知识库检索范围</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483647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349250" y="939800"/>
            <a:ext cx="6934200" cy="120032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）知识导入：支持与其他业务知识系统对接，实现数据导入；</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）互动交流：支持知识向答、评论、收藏</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7</a:t>
            </a:r>
            <a:r>
              <a:rPr lang="zh-CN" altLang="en-US" sz="1200" dirty="0" smtClean="0">
                <a:solidFill>
                  <a:srgbClr val="595959"/>
                </a:solidFill>
                <a:latin typeface="微软雅黑" panose="020B0503020204020204" charset="-122"/>
                <a:ea typeface="微软雅黑" panose="020B0503020204020204" charset="-122"/>
              </a:rPr>
              <a:t>）提供热键切换接口：实现工单调度系统和知识库的快捷切换显示。还支持知识库巡检、知识库过期、知识库作废、热点知识、知识图谱等功能。</a:t>
            </a:r>
            <a:endParaRPr lang="zh-CN" altLang="en-US" sz="1200" dirty="0">
              <a:solidFill>
                <a:srgbClr val="595959"/>
              </a:solidFill>
              <a:latin typeface="微软雅黑" panose="020B0503020204020204" charset="-122"/>
              <a:ea typeface="微软雅黑" panose="020B0503020204020204" charset="-122"/>
            </a:endParaRPr>
          </a:p>
        </p:txBody>
      </p:sp>
      <p:sp>
        <p:nvSpPr>
          <p:cNvPr id="5" name="文本框 4" descr="7b0a20202020227461726765744d6f64756c65223a20226b6f6e6c696e65666f6e7473220a7d0a"/>
          <p:cNvSpPr txBox="1"/>
          <p:nvPr/>
        </p:nvSpPr>
        <p:spPr>
          <a:xfrm>
            <a:off x="425450" y="221609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》⑥在线客服</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6" name="文本框 5"/>
          <p:cNvSpPr txBox="1"/>
          <p:nvPr/>
        </p:nvSpPr>
        <p:spPr>
          <a:xfrm>
            <a:off x="349250" y="2616200"/>
            <a:ext cx="6934200" cy="6463308"/>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备在线客服模块，该模块具备会话弹屏，常用问题回答、转接、满意度调查等功能；用户可自行在网页端进行号码查询，可对号码进行权限分析，无权限查询的用户，无法查询该号码</a:t>
            </a:r>
            <a:r>
              <a:rPr lang="zh-CN" altLang="en-US" sz="1200" dirty="0" smtClean="0">
                <a:solidFill>
                  <a:srgbClr val="595959"/>
                </a:solidFill>
                <a:latin typeface="微软雅黑" panose="020B0503020204020204" charset="-122"/>
                <a:ea typeface="微软雅黑" panose="020B0503020204020204" charset="-122"/>
              </a:rPr>
              <a:t>；在</a:t>
            </a:r>
            <a:r>
              <a:rPr lang="zh-CN" altLang="en-US" sz="1200" dirty="0">
                <a:solidFill>
                  <a:srgbClr val="595959"/>
                </a:solidFill>
                <a:latin typeface="微软雅黑" panose="020B0503020204020204" charset="-122"/>
                <a:ea typeface="微软雅黑" panose="020B0503020204020204" charset="-122"/>
              </a:rPr>
              <a:t>线客服访客端可提供不同业务的导航入口，比如号码查询、故障报修、智能问答等业务场景</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）支持与呼叫中心，网站和</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无缝融合，与电话、短信和传真等多种接入方式能够实现统一排队、统一分配、统一管理；还支持微信、微博、抖音等渠道无缝融合。</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通过话术配置支持自动欢迎提醒。互传文件、在线留言、自助答疑、客户评价、常用语设置、客户输入信息预知、对话转移、实时监控、统计分析等功能；客户接入后，提醒坐席快速响应客户问题；另外，会话过程中可配置安抚语提醒。</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）支持通过</a:t>
            </a:r>
            <a:r>
              <a:rPr lang="en-US" altLang="zh-CN" sz="1200" dirty="0">
                <a:solidFill>
                  <a:srgbClr val="595959"/>
                </a:solidFill>
                <a:latin typeface="微软雅黑" panose="020B0503020204020204" charset="-122"/>
                <a:ea typeface="微软雅黑" panose="020B0503020204020204" charset="-122"/>
              </a:rPr>
              <a:t>H5</a:t>
            </a:r>
            <a:r>
              <a:rPr lang="zh-CN" altLang="en-US" sz="1200" dirty="0">
                <a:solidFill>
                  <a:srgbClr val="595959"/>
                </a:solidFill>
                <a:latin typeface="微软雅黑" panose="020B0503020204020204" charset="-122"/>
                <a:ea typeface="微软雅黑" panose="020B0503020204020204" charset="-122"/>
              </a:rPr>
              <a:t>页面与业务系统进行集成。座席在在线客服终端可直接填写业务工单，后续工单处理由</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（客户关系管理）业务系统统一进行处理）；在线客服直接调用</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工单接口，将在线业务工单转入公共工单池处理。</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）前端入口支持移动端接入、按需适配指定手机；移动手机通过手机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、微信、小程序等入口，打开在线客服</a:t>
            </a:r>
            <a:r>
              <a:rPr lang="en-US" altLang="zh-CN" sz="1200" dirty="0">
                <a:solidFill>
                  <a:srgbClr val="595959"/>
                </a:solidFill>
                <a:latin typeface="微软雅黑" panose="020B0503020204020204" charset="-122"/>
                <a:ea typeface="微软雅黑" panose="020B0503020204020204" charset="-122"/>
              </a:rPr>
              <a:t>H5</a:t>
            </a:r>
            <a:r>
              <a:rPr lang="zh-CN" altLang="en-US" sz="1200" dirty="0">
                <a:solidFill>
                  <a:srgbClr val="595959"/>
                </a:solidFill>
                <a:latin typeface="微软雅黑" panose="020B0503020204020204" charset="-122"/>
                <a:ea typeface="微软雅黑" panose="020B0503020204020204" charset="-122"/>
              </a:rPr>
              <a:t>访客端页面，实现在线客服接入。</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）提供会话监控功能，支持管理人员对当前会话进行实时监控；</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6</a:t>
            </a:r>
            <a:r>
              <a:rPr lang="zh-CN" altLang="en-US" sz="1200" dirty="0">
                <a:solidFill>
                  <a:srgbClr val="595959"/>
                </a:solidFill>
                <a:latin typeface="微软雅黑" panose="020B0503020204020204" charset="-122"/>
                <a:ea typeface="微软雅黑" panose="020B0503020204020204" charset="-122"/>
              </a:rPr>
              <a:t>）支持网站接入：支持按需与指定网站进行对接，按需实现传递参数信息加密；支持传递预设访客信息，如客户名称、联系电话、单位等信息</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7</a:t>
            </a:r>
            <a:r>
              <a:rPr lang="zh-CN" altLang="en-US" sz="1200" dirty="0">
                <a:solidFill>
                  <a:srgbClr val="595959"/>
                </a:solidFill>
                <a:latin typeface="微软雅黑" panose="020B0503020204020204" charset="-122"/>
                <a:ea typeface="微软雅黑" panose="020B0503020204020204" charset="-122"/>
              </a:rPr>
              <a:t>）支持移动端接入：支持访客移动端</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及小程序接入；访客移动端</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及小程序直接打开在线客服</a:t>
            </a:r>
            <a:r>
              <a:rPr lang="en-US" altLang="zh-CN" sz="1200" dirty="0">
                <a:solidFill>
                  <a:srgbClr val="595959"/>
                </a:solidFill>
                <a:latin typeface="微软雅黑" panose="020B0503020204020204" charset="-122"/>
                <a:ea typeface="微软雅黑" panose="020B0503020204020204" charset="-122"/>
              </a:rPr>
              <a:t>H5</a:t>
            </a:r>
            <a:r>
              <a:rPr lang="zh-CN" altLang="en-US" sz="1200" dirty="0">
                <a:solidFill>
                  <a:srgbClr val="595959"/>
                </a:solidFill>
                <a:latin typeface="微软雅黑" panose="020B0503020204020204" charset="-122"/>
                <a:ea typeface="微软雅黑" panose="020B0503020204020204" charset="-122"/>
              </a:rPr>
              <a:t>访客端接入页面，实现移动端接入</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8</a:t>
            </a:r>
            <a:r>
              <a:rPr lang="zh-CN" altLang="en-US" sz="1200" dirty="0">
                <a:solidFill>
                  <a:srgbClr val="595959"/>
                </a:solidFill>
                <a:latin typeface="微软雅黑" panose="020B0503020204020204" charset="-122"/>
                <a:ea typeface="微软雅黑" panose="020B0503020204020204" charset="-122"/>
              </a:rPr>
              <a:t>）支持在线会话：通过在线会话方式受理访客咨询，支持文本发送、文件收发，表情图片发送等，支持座席间同时处理多个服务请求；支持会话足迹浏览、会话监控和介入操作，班长座席可对会话进行拦截；还支持发送语音文件、实时语音通话和视频通话功能。</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9</a:t>
            </a:r>
            <a:r>
              <a:rPr lang="zh-CN" altLang="en-US" sz="1200" dirty="0">
                <a:solidFill>
                  <a:srgbClr val="595959"/>
                </a:solidFill>
                <a:latin typeface="微软雅黑" panose="020B0503020204020204" charset="-122"/>
                <a:ea typeface="微软雅黑" panose="020B0503020204020204" charset="-122"/>
              </a:rPr>
              <a:t>）支持消息预知：会话过程中，支持消息预知功能，并可跟进座席输入内容进行自动匹配给出对应回复内容提示；根据客户输入内容自动查找文本机器人，返回智能知识或智能问答内容</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241722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49250" y="787400"/>
            <a:ext cx="6934200" cy="867929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10</a:t>
            </a:r>
            <a:r>
              <a:rPr lang="zh-CN" altLang="en-US" sz="1200" dirty="0">
                <a:solidFill>
                  <a:srgbClr val="595959"/>
                </a:solidFill>
                <a:latin typeface="微软雅黑" panose="020B0503020204020204" charset="-122"/>
                <a:ea typeface="微软雅黑" panose="020B0503020204020204" charset="-122"/>
              </a:rPr>
              <a:t>）支持在线</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离线切换：支持座席在线</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离席状态的切换，支持选择离席原因；坐席离线时，系统不会分配新的会话给离线坐席。</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11</a:t>
            </a:r>
            <a:r>
              <a:rPr lang="zh-CN" altLang="en-US" sz="1200" dirty="0">
                <a:solidFill>
                  <a:srgbClr val="595959"/>
                </a:solidFill>
                <a:latin typeface="微软雅黑" panose="020B0503020204020204" charset="-122"/>
                <a:ea typeface="微软雅黑" panose="020B0503020204020204" charset="-122"/>
              </a:rPr>
              <a:t>）支持满意度调查：支持访客可主动参与满意度调查，支持座席一键主动发起满意度调查邀请，支持通过统计台查看满意度调查结果；满意度调查一般支持</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星评价，支持填写评价内容和上传图片等证明材料。</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12</a:t>
            </a:r>
            <a:r>
              <a:rPr lang="zh-CN" altLang="en-US" sz="1200" dirty="0">
                <a:solidFill>
                  <a:srgbClr val="595959"/>
                </a:solidFill>
                <a:latin typeface="微软雅黑" panose="020B0503020204020204" charset="-122"/>
                <a:ea typeface="微软雅黑" panose="020B0503020204020204" charset="-122"/>
              </a:rPr>
              <a:t>）支持访客按业务技能进行排队：支持访客排队及状态显示，并告知当前等候队列的长度，支持切换自助答疑；</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13</a:t>
            </a:r>
            <a:r>
              <a:rPr lang="zh-CN" altLang="en-US" sz="1200" dirty="0">
                <a:solidFill>
                  <a:srgbClr val="595959"/>
                </a:solidFill>
                <a:latin typeface="微软雅黑" panose="020B0503020204020204" charset="-122"/>
                <a:ea typeface="微软雅黑" panose="020B0503020204020204" charset="-122"/>
              </a:rPr>
              <a:t>）支持灵活的在线客服会话工具栏：提供字体更改，表情符号、快捷回复、会话转移、评价、会话置顶、会话关闭，传文件和截图等功能；还支持发送语音、实时语音通话和视频通话功能。</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14</a:t>
            </a:r>
            <a:r>
              <a:rPr lang="zh-CN" altLang="en-US" sz="1200" dirty="0">
                <a:solidFill>
                  <a:srgbClr val="595959"/>
                </a:solidFill>
                <a:latin typeface="微软雅黑" panose="020B0503020204020204" charset="-122"/>
                <a:ea typeface="微软雅黑" panose="020B0503020204020204" charset="-122"/>
              </a:rPr>
              <a:t>）支持历史关联：同一个客户访问再次进入时可优先转上次服务座席；</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15</a:t>
            </a:r>
            <a:r>
              <a:rPr lang="zh-CN" altLang="en-US" sz="1200" dirty="0">
                <a:solidFill>
                  <a:srgbClr val="595959"/>
                </a:solidFill>
                <a:latin typeface="微软雅黑" panose="020B0503020204020204" charset="-122"/>
                <a:ea typeface="微软雅黑" panose="020B0503020204020204" charset="-122"/>
              </a:rPr>
              <a:t>）支持会话管理：支持对座席并发会话数进行设置、座席会话状态查看、会话记录可查找导出；通常一个坐席可设置</a:t>
            </a:r>
            <a:r>
              <a:rPr lang="en-US" altLang="zh-CN" sz="1200" dirty="0">
                <a:solidFill>
                  <a:srgbClr val="595959"/>
                </a:solidFill>
                <a:latin typeface="微软雅黑" panose="020B0503020204020204" charset="-122"/>
                <a:ea typeface="微软雅黑" panose="020B0503020204020204" charset="-122"/>
              </a:rPr>
              <a:t>1~5</a:t>
            </a:r>
            <a:r>
              <a:rPr lang="zh-CN" altLang="en-US" sz="1200" dirty="0">
                <a:solidFill>
                  <a:srgbClr val="595959"/>
                </a:solidFill>
                <a:latin typeface="微软雅黑" panose="020B0503020204020204" charset="-122"/>
                <a:ea typeface="微软雅黑" panose="020B0503020204020204" charset="-122"/>
              </a:rPr>
              <a:t>个并发会话数。</a:t>
            </a:r>
          </a:p>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16</a:t>
            </a:r>
            <a:r>
              <a:rPr lang="zh-CN" altLang="en-US" sz="1200" dirty="0">
                <a:solidFill>
                  <a:srgbClr val="595959"/>
                </a:solidFill>
                <a:latin typeface="微软雅黑" panose="020B0503020204020204" charset="-122"/>
                <a:ea typeface="微软雅黑" panose="020B0503020204020204" charset="-122"/>
              </a:rPr>
              <a:t>）支持离线会话：用户</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座席可以在对方不在线时发送离线会话消息，对方登录后可查看；</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离线会话只针对注册用户有效。</a:t>
            </a:r>
            <a:r>
              <a:rPr lang="en-US" altLang="zh-CN" sz="1200" dirty="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17</a:t>
            </a:r>
            <a:r>
              <a:rPr lang="zh-CN" altLang="en-US" sz="1200" dirty="0">
                <a:solidFill>
                  <a:srgbClr val="595959"/>
                </a:solidFill>
                <a:latin typeface="微软雅黑" panose="020B0503020204020204" charset="-122"/>
                <a:ea typeface="微软雅黑" panose="020B0503020204020204" charset="-122"/>
              </a:rPr>
              <a:t>）支持快捷话术回复：支持直接调用常用话术、解答用户问题，支持常见问题快捷回复，方便坐席点选一键回复客户问题；在线客服提供快捷回复配置菜单，支持公共和个人快捷回复设置。</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18</a:t>
            </a:r>
            <a:r>
              <a:rPr lang="zh-CN" altLang="en-US" sz="1200" dirty="0">
                <a:solidFill>
                  <a:srgbClr val="595959"/>
                </a:solidFill>
                <a:latin typeface="微软雅黑" panose="020B0503020204020204" charset="-122"/>
                <a:ea typeface="微软雅黑" panose="020B0503020204020204" charset="-122"/>
              </a:rPr>
              <a:t>）支持自助答疑：对接文本机器人，具备自助答疑功能，可针对访客选择的问题进行交互式应答；</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19</a:t>
            </a:r>
            <a:r>
              <a:rPr lang="zh-CN" altLang="en-US" sz="1200" dirty="0">
                <a:solidFill>
                  <a:srgbClr val="595959"/>
                </a:solidFill>
                <a:latin typeface="微软雅黑" panose="020B0503020204020204" charset="-122"/>
                <a:ea typeface="微软雅黑" panose="020B0503020204020204" charset="-122"/>
              </a:rPr>
              <a:t>）支持是否开启在线留言功能：支持无座席或非工作时间留言，坐席通过留言模块进行查看；支持通过多种条件检索留言，对留言进行处理；</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20</a:t>
            </a:r>
            <a:r>
              <a:rPr lang="zh-CN" altLang="en-US" sz="1200" dirty="0">
                <a:solidFill>
                  <a:srgbClr val="595959"/>
                </a:solidFill>
                <a:latin typeface="微软雅黑" panose="020B0503020204020204" charset="-122"/>
                <a:ea typeface="微软雅黑" panose="020B0503020204020204" charset="-122"/>
              </a:rPr>
              <a:t>）支持敏感词：支持敏感词功能，设置敏感词后不能发送敏感词；严重敏感词，将整句不能发送；普通敏感词，替代为*后，可以正常发送。</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21</a:t>
            </a:r>
            <a:r>
              <a:rPr lang="zh-CN" altLang="en-US" sz="1200" dirty="0">
                <a:solidFill>
                  <a:srgbClr val="595959"/>
                </a:solidFill>
                <a:latin typeface="微软雅黑" panose="020B0503020204020204" charset="-122"/>
                <a:ea typeface="微软雅黑" panose="020B0503020204020204" charset="-122"/>
              </a:rPr>
              <a:t>）支持在线会话弹屏，自动弹出工单，实现在线与工单融合：支持和工单系统融合，融合后支持查看、创建、修改工单；支持添加备注、补单；</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22</a:t>
            </a:r>
            <a:r>
              <a:rPr lang="zh-CN" altLang="en-US" sz="1200" dirty="0">
                <a:solidFill>
                  <a:srgbClr val="595959"/>
                </a:solidFill>
                <a:latin typeface="微软雅黑" panose="020B0503020204020204" charset="-122"/>
                <a:ea typeface="微软雅黑" panose="020B0503020204020204" charset="-122"/>
              </a:rPr>
              <a:t>）支持黑名单：支持黑名单功能，座席提交，管理员审核通过后生效；黑名单内访问将不允许访问在线客服。</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23</a:t>
            </a:r>
            <a:r>
              <a:rPr lang="zh-CN" altLang="en-US" sz="1200" dirty="0">
                <a:solidFill>
                  <a:srgbClr val="595959"/>
                </a:solidFill>
                <a:latin typeface="微软雅黑" panose="020B0503020204020204" charset="-122"/>
                <a:ea typeface="微软雅黑" panose="020B0503020204020204" charset="-122"/>
              </a:rPr>
              <a:t>）提供系统监控模块：支持对座席实时会话，会话列表、座席状态、排队列表状态进行实时监控，监控过程中可查看当前的会话内容；在线客服实时监控数据支持送给大屏展示系统。</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24</a:t>
            </a:r>
            <a:r>
              <a:rPr lang="zh-CN" altLang="en-US" sz="1200" dirty="0">
                <a:solidFill>
                  <a:srgbClr val="595959"/>
                </a:solidFill>
                <a:latin typeface="微软雅黑" panose="020B0503020204020204" charset="-122"/>
                <a:ea typeface="微软雅黑" panose="020B0503020204020204" charset="-122"/>
              </a:rPr>
              <a:t>）内嵌可视化报表设计工具，支持自定义多张在线客服数据统计报表：支持对在线渠道、在线数据、会话数据、座席数据、转接数据、会话满意度、工单问题类型等进行统计。支持对受访页面、网站来源、网站地域、网站访客等网站流量数据进行分析</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189677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49250" y="787400"/>
            <a:ext cx="6934200" cy="369331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25</a:t>
            </a:r>
            <a:r>
              <a:rPr lang="zh-CN" altLang="en-US" sz="1200" dirty="0">
                <a:solidFill>
                  <a:srgbClr val="595959"/>
                </a:solidFill>
                <a:latin typeface="微软雅黑" panose="020B0503020204020204" charset="-122"/>
                <a:ea typeface="微软雅黑" panose="020B0503020204020204" charset="-122"/>
              </a:rPr>
              <a:t>）支持会话转接功能：遇到专业问题无法解决时，将客户转接到其他专家进行处理；</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26</a:t>
            </a:r>
            <a:r>
              <a:rPr lang="zh-CN" altLang="en-US" sz="1200" dirty="0">
                <a:solidFill>
                  <a:srgbClr val="595959"/>
                </a:solidFill>
                <a:latin typeface="微软雅黑" panose="020B0503020204020204" charset="-122"/>
                <a:ea typeface="微软雅黑" panose="020B0503020204020204" charset="-122"/>
              </a:rPr>
              <a:t>）支持在线交互功能，支持客服人员通过文字、图片信息、语音信息、视频信息、音视频通话与用户交互，提供号码查询、业务受理、信息咨询、意见反馈等服务，为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、客服提供即时通信服务；</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27</a:t>
            </a:r>
            <a:r>
              <a:rPr lang="zh-CN" altLang="en-US" sz="1200" dirty="0">
                <a:solidFill>
                  <a:srgbClr val="595959"/>
                </a:solidFill>
                <a:latin typeface="微软雅黑" panose="020B0503020204020204" charset="-122"/>
                <a:ea typeface="微软雅黑" panose="020B0503020204020204" charset="-122"/>
              </a:rPr>
              <a:t>）通过丰富灵活的接口，支持对接数据查询服务，提供号码数据、业务相关数据、信息咨询、业务受理、投诉建议、在线客服、信息公告、版本统计、查询功能；</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28</a:t>
            </a:r>
            <a:r>
              <a:rPr lang="zh-CN" altLang="en-US" sz="1200" dirty="0">
                <a:solidFill>
                  <a:srgbClr val="595959"/>
                </a:solidFill>
                <a:latin typeface="微软雅黑" panose="020B0503020204020204" charset="-122"/>
                <a:ea typeface="微软雅黑" panose="020B0503020204020204" charset="-122"/>
              </a:rPr>
              <a:t>）支持与</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工单系统集成，与电话工单一样，建立统一的业务工单服务，提供工单基础服务，工单数据服务、工单流转、工单业务功能；</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29</a:t>
            </a:r>
            <a:r>
              <a:rPr lang="zh-CN" altLang="en-US" sz="1200" dirty="0">
                <a:solidFill>
                  <a:srgbClr val="595959"/>
                </a:solidFill>
                <a:latin typeface="微软雅黑" panose="020B0503020204020204" charset="-122"/>
                <a:ea typeface="微软雅黑" panose="020B0503020204020204" charset="-122"/>
              </a:rPr>
              <a:t>）支持二次开发，支持信息咨询服务，为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、客服提供信息咨询。支持模糊查询，业务咨询搜索栏所在界面能够查看热门搜索和用户常搜问题，提供分类分专业的各种业务问题目录，支持目录检索；</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30</a:t>
            </a:r>
            <a:r>
              <a:rPr lang="zh-CN" altLang="en-US" sz="1200" dirty="0">
                <a:solidFill>
                  <a:srgbClr val="595959"/>
                </a:solidFill>
                <a:latin typeface="微软雅黑" panose="020B0503020204020204" charset="-122"/>
                <a:ea typeface="微软雅黑" panose="020B0503020204020204" charset="-122"/>
              </a:rPr>
              <a:t>）支持运维监测服务，监测管理综合客服系统运行状态。包括主机运行状态、主机资源占用率、各系统核心模块运行状态等内容进行监控</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
        <p:nvSpPr>
          <p:cNvPr id="3" name="文本框 2" descr="7b0a20202020227461726765744d6f64756c65223a20226b6f6e6c696e65666f6e7473220a7d0a"/>
          <p:cNvSpPr txBox="1"/>
          <p:nvPr/>
        </p:nvSpPr>
        <p:spPr>
          <a:xfrm>
            <a:off x="501650" y="450850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》⑦手机</a:t>
            </a:r>
            <a:r>
              <a:rPr lang="en-US" altLang="zh-CN" sz="2000" b="1" dirty="0" smtClean="0">
                <a:solidFill>
                  <a:srgbClr val="5A6149"/>
                </a:solidFill>
                <a:latin typeface="微软雅黑" panose="020B0503020204020204" charset="-122"/>
                <a:ea typeface="微软雅黑" panose="020B0503020204020204" charset="-122"/>
                <a:sym typeface="方正公文黑体" panose="02000500000000000000" charset="-122"/>
              </a:rPr>
              <a:t>APP</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4" name="文本框 3"/>
          <p:cNvSpPr txBox="1"/>
          <p:nvPr/>
        </p:nvSpPr>
        <p:spPr>
          <a:xfrm>
            <a:off x="273050" y="4902200"/>
            <a:ext cx="6934200" cy="3970318"/>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手</a:t>
            </a:r>
            <a:r>
              <a:rPr lang="zh-CN" altLang="en-US" sz="1200" dirty="0">
                <a:solidFill>
                  <a:srgbClr val="595959"/>
                </a:solidFill>
                <a:latin typeface="微软雅黑" panose="020B0503020204020204" charset="-122"/>
                <a:ea typeface="微软雅黑" panose="020B0503020204020204" charset="-122"/>
              </a:rPr>
              <a:t>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模块支持二次开发支持用户通过</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进行在线客服咨询、号码查询、业务办理、信息咨询、投诉建议、手机助手等操作，系统自动向用户反馈相关信息，减少客服人员工作量</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）通</a:t>
            </a:r>
            <a:r>
              <a:rPr lang="zh-CN" altLang="en-US" sz="1200" dirty="0">
                <a:solidFill>
                  <a:srgbClr val="595959"/>
                </a:solidFill>
                <a:latin typeface="微软雅黑" panose="020B0503020204020204" charset="-122"/>
                <a:ea typeface="微软雅黑" panose="020B0503020204020204" charset="-122"/>
              </a:rPr>
              <a:t>过</a:t>
            </a:r>
            <a:r>
              <a:rPr lang="en-US" altLang="zh-CN" sz="1200" dirty="0" err="1">
                <a:solidFill>
                  <a:srgbClr val="595959"/>
                </a:solidFill>
                <a:latin typeface="微软雅黑" panose="020B0503020204020204" charset="-122"/>
                <a:ea typeface="微软雅黑" panose="020B0503020204020204" charset="-122"/>
              </a:rPr>
              <a:t>webview</a:t>
            </a:r>
            <a:r>
              <a:rPr lang="zh-CN" altLang="en-US" sz="1200" dirty="0">
                <a:solidFill>
                  <a:srgbClr val="595959"/>
                </a:solidFill>
                <a:latin typeface="微软雅黑" panose="020B0503020204020204" charset="-122"/>
                <a:ea typeface="微软雅黑" panose="020B0503020204020204" charset="-122"/>
              </a:rPr>
              <a:t>技术支持与在线客服的集成功能，支持发送文字、多媒体等，历史聊天记录查询、清空，新消息提醒设置等；</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供二次开发工具，支持提供号码查询，模糊匹配、收藏、纠错反馈，触发呼叫和快速添加至通信录等；</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供二次开发工具，支持故障申告和业务申告，支持装备维修，装撤移机、功能开通、信息更新、会议业务，网络业务等业务工单；</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供二次开发工具，支持信息咨询：包含答案检索，分类目录，支持模糊查询，数据批量导入导出；</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供二次开发工具，支持意见反馈：包含问题反馈和服务评价，支持问卷填写、查看处理进度和处置情况；</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供二次开发工具，支持归属地查询：支持一对多的快捷信息传达，支持问题和号码收藏；支持管理员发布消息到</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端</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936499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73050" y="939800"/>
            <a:ext cx="6934200" cy="2031325"/>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7</a:t>
            </a:r>
            <a:r>
              <a:rPr lang="zh-CN" altLang="en-US" sz="1200" dirty="0" smtClean="0">
                <a:solidFill>
                  <a:srgbClr val="595959"/>
                </a:solidFill>
                <a:latin typeface="微软雅黑" panose="020B0503020204020204" charset="-122"/>
                <a:ea typeface="微软雅黑" panose="020B0503020204020204" charset="-122"/>
              </a:rPr>
              <a:t>）手</a:t>
            </a:r>
            <a:r>
              <a:rPr lang="zh-CN" altLang="en-US" sz="1200" dirty="0">
                <a:solidFill>
                  <a:srgbClr val="595959"/>
                </a:solidFill>
                <a:latin typeface="微软雅黑" panose="020B0503020204020204" charset="-122"/>
                <a:ea typeface="微软雅黑" panose="020B0503020204020204" charset="-122"/>
              </a:rPr>
              <a:t>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模块安全设计通过安全防护部门测评。</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8</a:t>
            </a:r>
            <a:r>
              <a:rPr lang="zh-CN" altLang="en-US" sz="1200" dirty="0" smtClean="0">
                <a:solidFill>
                  <a:srgbClr val="595959"/>
                </a:solidFill>
                <a:latin typeface="微软雅黑" panose="020B0503020204020204" charset="-122"/>
                <a:ea typeface="微软雅黑" panose="020B0503020204020204" charset="-122"/>
              </a:rPr>
              <a:t>）手</a:t>
            </a:r>
            <a:r>
              <a:rPr lang="zh-CN" altLang="en-US" sz="1200" dirty="0">
                <a:solidFill>
                  <a:srgbClr val="595959"/>
                </a:solidFill>
                <a:latin typeface="微软雅黑" panose="020B0503020204020204" charset="-122"/>
                <a:ea typeface="微软雅黑" panose="020B0503020204020204" charset="-122"/>
              </a:rPr>
              <a:t>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模块提供二次开发工具，支持工单的录入与查看等功能，提供实时进度追踪与移动审批；</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9</a:t>
            </a:r>
            <a:r>
              <a:rPr lang="zh-CN" altLang="en-US" sz="1200" dirty="0" smtClean="0">
                <a:solidFill>
                  <a:srgbClr val="595959"/>
                </a:solidFill>
                <a:latin typeface="微软雅黑" panose="020B0503020204020204" charset="-122"/>
                <a:ea typeface="微软雅黑" panose="020B0503020204020204" charset="-122"/>
              </a:rPr>
              <a:t>）手</a:t>
            </a:r>
            <a:r>
              <a:rPr lang="zh-CN" altLang="en-US" sz="1200" dirty="0">
                <a:solidFill>
                  <a:srgbClr val="595959"/>
                </a:solidFill>
                <a:latin typeface="微软雅黑" panose="020B0503020204020204" charset="-122"/>
                <a:ea typeface="微软雅黑" panose="020B0503020204020204" charset="-122"/>
              </a:rPr>
              <a:t>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模块中的在线客服功能，支持人工智能模式和人工客服模式，默认人工智能模式。支持通过发送文字、表情、图片及语音等进行人工智能提问；支持通过关键字进行模糊查询，匹配库中的关键字，从而快速找到问题</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持通过</a:t>
            </a:r>
            <a:r>
              <a:rPr lang="en-US" altLang="zh-CN" sz="1200" dirty="0">
                <a:solidFill>
                  <a:srgbClr val="595959"/>
                </a:solidFill>
                <a:latin typeface="微软雅黑" panose="020B0503020204020204" charset="-122"/>
                <a:ea typeface="微软雅黑" panose="020B0503020204020204" charset="-122"/>
              </a:rPr>
              <a:t>NLP</a:t>
            </a:r>
            <a:r>
              <a:rPr lang="zh-CN" altLang="en-US" sz="1200" dirty="0">
                <a:solidFill>
                  <a:srgbClr val="595959"/>
                </a:solidFill>
                <a:latin typeface="微软雅黑" panose="020B0503020204020204" charset="-122"/>
                <a:ea typeface="微软雅黑" panose="020B0503020204020204" charset="-122"/>
              </a:rPr>
              <a:t>小模型和大模型的智能知识库接口快速响应问题</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p:txBody>
      </p:sp>
      <p:sp>
        <p:nvSpPr>
          <p:cNvPr id="5" name="文本框 4" descr="7b0a20202020227461726765744d6f64756c65223a20226b6f6e6c696e65666f6e7473220a7d0a"/>
          <p:cNvSpPr txBox="1"/>
          <p:nvPr/>
        </p:nvSpPr>
        <p:spPr>
          <a:xfrm>
            <a:off x="425450" y="320175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》⑧</a:t>
            </a:r>
            <a:r>
              <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rPr>
              <a:t>TTS</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（语音合成）</a:t>
            </a:r>
          </a:p>
        </p:txBody>
      </p:sp>
      <p:sp>
        <p:nvSpPr>
          <p:cNvPr id="7" name="文本框 6"/>
          <p:cNvSpPr txBox="1"/>
          <p:nvPr/>
        </p:nvSpPr>
        <p:spPr>
          <a:xfrm>
            <a:off x="349250" y="3633887"/>
            <a:ext cx="6934200" cy="5078313"/>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最</a:t>
            </a:r>
            <a:r>
              <a:rPr lang="zh-CN" altLang="en-US" sz="1200" dirty="0" smtClean="0">
                <a:solidFill>
                  <a:srgbClr val="595959"/>
                </a:solidFill>
                <a:latin typeface="微软雅黑" panose="020B0503020204020204" charset="-122"/>
                <a:ea typeface="微软雅黑" panose="020B0503020204020204" charset="-122"/>
              </a:rPr>
              <a:t>大提供</a:t>
            </a:r>
            <a:r>
              <a:rPr lang="en-US" altLang="zh-CN" sz="1200" dirty="0" smtClean="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路</a:t>
            </a:r>
            <a:r>
              <a:rPr lang="en-US" altLang="zh-CN" sz="1200" dirty="0">
                <a:solidFill>
                  <a:srgbClr val="595959"/>
                </a:solidFill>
                <a:latin typeface="微软雅黑" panose="020B0503020204020204" charset="-122"/>
                <a:ea typeface="微软雅黑" panose="020B0503020204020204" charset="-122"/>
              </a:rPr>
              <a:t>TTS</a:t>
            </a:r>
            <a:r>
              <a:rPr lang="zh-CN" altLang="en-US" sz="1200" dirty="0">
                <a:solidFill>
                  <a:srgbClr val="595959"/>
                </a:solidFill>
                <a:latin typeface="微软雅黑" panose="020B0503020204020204" charset="-122"/>
                <a:ea typeface="微软雅黑" panose="020B0503020204020204" charset="-122"/>
              </a:rPr>
              <a:t>语音合成引擎。该引擎将文本信息转换为自然流畅的语音输出，实现对用户进行语音播放</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）中</a:t>
            </a:r>
            <a:r>
              <a:rPr lang="zh-CN" altLang="en-US" sz="1200" dirty="0">
                <a:solidFill>
                  <a:srgbClr val="595959"/>
                </a:solidFill>
                <a:latin typeface="微软雅黑" panose="020B0503020204020204" charset="-122"/>
                <a:ea typeface="微软雅黑" panose="020B0503020204020204" charset="-122"/>
              </a:rPr>
              <a:t>文语音合成自然度</a:t>
            </a:r>
            <a:r>
              <a:rPr lang="en-US" altLang="zh-CN" sz="1200" dirty="0">
                <a:solidFill>
                  <a:srgbClr val="595959"/>
                </a:solidFill>
                <a:latin typeface="微软雅黑" panose="020B0503020204020204" charset="-122"/>
                <a:ea typeface="微软雅黑" panose="020B0503020204020204" charset="-122"/>
              </a:rPr>
              <a:t>MOS</a:t>
            </a:r>
            <a:r>
              <a:rPr lang="zh-CN" altLang="en-US" sz="1200" dirty="0">
                <a:solidFill>
                  <a:srgbClr val="595959"/>
                </a:solidFill>
                <a:latin typeface="微软雅黑" panose="020B0503020204020204" charset="-122"/>
                <a:ea typeface="微软雅黑" panose="020B0503020204020204" charset="-122"/>
              </a:rPr>
              <a:t>（平均意见分）值大于</a:t>
            </a:r>
            <a:r>
              <a:rPr lang="en-US" altLang="zh-CN" sz="1200" dirty="0">
                <a:solidFill>
                  <a:srgbClr val="595959"/>
                </a:solidFill>
                <a:latin typeface="微软雅黑" panose="020B0503020204020204" charset="-122"/>
                <a:ea typeface="微软雅黑" panose="020B0503020204020204" charset="-122"/>
              </a:rPr>
              <a:t>4.5</a:t>
            </a:r>
            <a:r>
              <a:rPr lang="zh-CN" altLang="en-US" sz="1200" dirty="0">
                <a:solidFill>
                  <a:srgbClr val="595959"/>
                </a:solidFill>
                <a:latin typeface="微软雅黑" panose="020B0503020204020204" charset="-122"/>
                <a:ea typeface="微软雅黑" panose="020B0503020204020204" charset="-122"/>
              </a:rPr>
              <a:t>分；</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持实时语音合成，支持流式获取语音合成结果，支持</a:t>
            </a:r>
            <a:r>
              <a:rPr lang="en-US" altLang="zh-CN" sz="1200" dirty="0">
                <a:solidFill>
                  <a:srgbClr val="595959"/>
                </a:solidFill>
                <a:latin typeface="微软雅黑" panose="020B0503020204020204" charset="-122"/>
                <a:ea typeface="微软雅黑" panose="020B0503020204020204" charset="-122"/>
              </a:rPr>
              <a:t>MRCP</a:t>
            </a:r>
            <a:r>
              <a:rPr lang="zh-CN" altLang="en-US" sz="1200" dirty="0">
                <a:solidFill>
                  <a:srgbClr val="595959"/>
                </a:solidFill>
                <a:latin typeface="微软雅黑" panose="020B0503020204020204" charset="-122"/>
                <a:ea typeface="微软雅黑" panose="020B0503020204020204" charset="-122"/>
              </a:rPr>
              <a:t>（媒体资源控制协议）和</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传输协议，在满足合成自然度分项要求的前提下，实时率小于</a:t>
            </a:r>
            <a:r>
              <a:rPr lang="en-US" altLang="zh-CN" sz="1200" dirty="0">
                <a:solidFill>
                  <a:srgbClr val="595959"/>
                </a:solidFill>
                <a:latin typeface="微软雅黑" panose="020B0503020204020204" charset="-122"/>
                <a:ea typeface="微软雅黑" panose="020B0503020204020204" charset="-122"/>
              </a:rPr>
              <a:t>0.2</a:t>
            </a:r>
            <a:r>
              <a:rPr lang="zh-CN" altLang="en-US" sz="1200" dirty="0">
                <a:solidFill>
                  <a:srgbClr val="595959"/>
                </a:solidFill>
                <a:latin typeface="微软雅黑" panose="020B0503020204020204" charset="-122"/>
                <a:ea typeface="微软雅黑" panose="020B0503020204020204" charset="-122"/>
              </a:rPr>
              <a:t>，平均首片延时低于</a:t>
            </a:r>
            <a:r>
              <a:rPr lang="en-US" altLang="zh-CN" sz="1200" dirty="0">
                <a:solidFill>
                  <a:srgbClr val="595959"/>
                </a:solidFill>
                <a:latin typeface="微软雅黑" panose="020B0503020204020204" charset="-122"/>
                <a:ea typeface="微软雅黑" panose="020B0503020204020204" charset="-122"/>
              </a:rPr>
              <a:t>90</a:t>
            </a:r>
            <a:r>
              <a:rPr lang="zh-CN" altLang="en-US" sz="1200" dirty="0">
                <a:solidFill>
                  <a:srgbClr val="595959"/>
                </a:solidFill>
                <a:latin typeface="微软雅黑" panose="020B0503020204020204" charset="-122"/>
                <a:ea typeface="微软雅黑" panose="020B0503020204020204" charset="-122"/>
              </a:rPr>
              <a:t>毫秒；</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持非实时语音合成，支持非流式获取语音合成结果，支持输出</a:t>
            </a:r>
            <a:r>
              <a:rPr lang="en-US" altLang="zh-CN" sz="1200" dirty="0">
                <a:solidFill>
                  <a:srgbClr val="595959"/>
                </a:solidFill>
                <a:latin typeface="微软雅黑" panose="020B0503020204020204" charset="-122"/>
                <a:ea typeface="微软雅黑" panose="020B0503020204020204" charset="-122"/>
              </a:rPr>
              <a:t>PCM</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WAV</a:t>
            </a:r>
            <a:r>
              <a:rPr lang="zh-CN" altLang="en-US" sz="1200" dirty="0">
                <a:solidFill>
                  <a:srgbClr val="595959"/>
                </a:solidFill>
                <a:latin typeface="微软雅黑" panose="020B0503020204020204" charset="-122"/>
                <a:ea typeface="微软雅黑" panose="020B0503020204020204" charset="-122"/>
              </a:rPr>
              <a:t>和</a:t>
            </a:r>
            <a:r>
              <a:rPr lang="en-US" altLang="zh-CN" sz="1200" dirty="0">
                <a:solidFill>
                  <a:srgbClr val="595959"/>
                </a:solidFill>
                <a:latin typeface="微软雅黑" panose="020B0503020204020204" charset="-122"/>
                <a:ea typeface="微软雅黑" panose="020B0503020204020204" charset="-122"/>
              </a:rPr>
              <a:t>MP3</a:t>
            </a:r>
            <a:r>
              <a:rPr lang="zh-CN" altLang="en-US" sz="1200" dirty="0">
                <a:solidFill>
                  <a:srgbClr val="595959"/>
                </a:solidFill>
                <a:latin typeface="微软雅黑" panose="020B0503020204020204" charset="-122"/>
                <a:ea typeface="微软雅黑" panose="020B0503020204020204" charset="-122"/>
              </a:rPr>
              <a:t>编码格式数据，支持</a:t>
            </a:r>
            <a:r>
              <a:rPr lang="en-US" altLang="zh-CN" sz="1200" dirty="0">
                <a:solidFill>
                  <a:srgbClr val="595959"/>
                </a:solidFill>
                <a:latin typeface="微软雅黑" panose="020B0503020204020204" charset="-122"/>
                <a:ea typeface="微软雅黑" panose="020B0503020204020204" charset="-122"/>
              </a:rPr>
              <a:t>HTTP</a:t>
            </a:r>
            <a:r>
              <a:rPr lang="zh-CN" altLang="en-US" sz="1200" dirty="0">
                <a:solidFill>
                  <a:srgbClr val="595959"/>
                </a:solidFill>
                <a:latin typeface="微软雅黑" panose="020B0503020204020204" charset="-122"/>
                <a:ea typeface="微软雅黑" panose="020B0503020204020204" charset="-122"/>
              </a:rPr>
              <a:t>或</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传输协议，在满足合成自然度分项要求的前提下，实时率小于</a:t>
            </a:r>
            <a:r>
              <a:rPr lang="en-US" altLang="zh-CN" sz="1200" dirty="0">
                <a:solidFill>
                  <a:srgbClr val="595959"/>
                </a:solidFill>
                <a:latin typeface="微软雅黑" panose="020B0503020204020204" charset="-122"/>
                <a:ea typeface="微软雅黑" panose="020B0503020204020204" charset="-122"/>
              </a:rPr>
              <a:t>0.2</a:t>
            </a:r>
            <a:r>
              <a:rPr lang="zh-CN" altLang="en-US" sz="1200" dirty="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持多种接口调用方式，包括：</a:t>
            </a:r>
            <a:r>
              <a:rPr lang="en-US" altLang="zh-CN" sz="1200" dirty="0">
                <a:solidFill>
                  <a:srgbClr val="595959"/>
                </a:solidFill>
                <a:latin typeface="微软雅黑" panose="020B0503020204020204" charset="-122"/>
                <a:ea typeface="微软雅黑" panose="020B0503020204020204" charset="-122"/>
              </a:rPr>
              <a:t>HTTP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MRCP</a:t>
            </a:r>
            <a:r>
              <a:rPr lang="zh-CN" altLang="en-US" sz="1200" dirty="0">
                <a:solidFill>
                  <a:srgbClr val="595959"/>
                </a:solidFill>
                <a:latin typeface="微软雅黑" panose="020B0503020204020204" charset="-122"/>
                <a:ea typeface="微软雅黑" panose="020B0503020204020204" charset="-122"/>
              </a:rPr>
              <a:t>（媒体资源控制协议）和</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传输协议的</a:t>
            </a:r>
            <a:r>
              <a:rPr lang="en-US" altLang="zh-CN" sz="1200" dirty="0">
                <a:solidFill>
                  <a:srgbClr val="595959"/>
                </a:solidFill>
                <a:latin typeface="微软雅黑" panose="020B0503020204020204" charset="-122"/>
                <a:ea typeface="微软雅黑" panose="020B0503020204020204" charset="-122"/>
              </a:rPr>
              <a:t>API</a:t>
            </a:r>
            <a:r>
              <a:rPr lang="zh-CN" altLang="en-US" sz="1200" dirty="0">
                <a:solidFill>
                  <a:srgbClr val="595959"/>
                </a:solidFill>
                <a:latin typeface="微软雅黑" panose="020B0503020204020204" charset="-122"/>
                <a:ea typeface="微软雅黑" panose="020B0503020204020204" charset="-122"/>
              </a:rPr>
              <a:t>等，按需适配指定平台；呼叫中心平台已在实际项目中成功对接过科大讯飞、捷通华声、阿里、百度、京东、中科信利、腾讯登国内主流的</a:t>
            </a:r>
            <a:r>
              <a:rPr lang="en-US" altLang="zh-CN" sz="1200" dirty="0">
                <a:solidFill>
                  <a:srgbClr val="595959"/>
                </a:solidFill>
                <a:latin typeface="微软雅黑" panose="020B0503020204020204" charset="-122"/>
                <a:ea typeface="微软雅黑" panose="020B0503020204020204" charset="-122"/>
              </a:rPr>
              <a:t>TTS&amp;ASR</a:t>
            </a:r>
            <a:r>
              <a:rPr lang="zh-CN" altLang="en-US" sz="1200" dirty="0">
                <a:solidFill>
                  <a:srgbClr val="595959"/>
                </a:solidFill>
                <a:latin typeface="微软雅黑" panose="020B0503020204020204" charset="-122"/>
                <a:ea typeface="微软雅黑" panose="020B0503020204020204" charset="-122"/>
              </a:rPr>
              <a:t>产品。</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a:t>
            </a:r>
            <a:r>
              <a:rPr lang="en-US" altLang="zh-CN" sz="1200" dirty="0">
                <a:solidFill>
                  <a:srgbClr val="595959"/>
                </a:solidFill>
                <a:latin typeface="微软雅黑" panose="020B0503020204020204" charset="-122"/>
                <a:ea typeface="微软雅黑" panose="020B0503020204020204" charset="-122"/>
              </a:rPr>
              <a:t>HTTP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MRCP</a:t>
            </a:r>
            <a:r>
              <a:rPr lang="zh-CN" altLang="en-US" sz="1200" dirty="0">
                <a:solidFill>
                  <a:srgbClr val="595959"/>
                </a:solidFill>
                <a:latin typeface="微软雅黑" panose="020B0503020204020204" charset="-122"/>
                <a:ea typeface="微软雅黑" panose="020B0503020204020204" charset="-122"/>
              </a:rPr>
              <a:t>（媒体资源控制协议）和</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传输协议的语音合成服务负载均衡集群搭建，提供负载均衡集群搭建方案文档、集群正常运行和集群负载能力的横向扩展</a:t>
            </a: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TTS&amp;ASR</a:t>
            </a:r>
            <a:r>
              <a:rPr lang="zh-CN" altLang="en-US" sz="1200" dirty="0">
                <a:solidFill>
                  <a:srgbClr val="595959"/>
                </a:solidFill>
                <a:latin typeface="微软雅黑" panose="020B0503020204020204" charset="-122"/>
                <a:ea typeface="微软雅黑" panose="020B0503020204020204" charset="-122"/>
              </a:rPr>
              <a:t>支持负载衡集群搭建部署</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文本标记功能，支持对语音合成的文本按照标签标记内容进行优化，具备数字、货币、邮件、姓名、日期、地址、符号等粗粒度标签，以及拼音（强制指定）等细粒度标签；可控制音量、语速、语调、停顿、数字读法等</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110343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descr="7b0a20202020227461726765744d6f64756c65223a20226b6f6e6c696e65666f6e7473220a7d0a"/>
          <p:cNvSpPr txBox="1"/>
          <p:nvPr/>
        </p:nvSpPr>
        <p:spPr>
          <a:xfrm>
            <a:off x="501650" y="101600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》⑨</a:t>
            </a:r>
            <a:r>
              <a:rPr lang="en-US" altLang="zh-CN" sz="2000" b="1" dirty="0" smtClean="0">
                <a:solidFill>
                  <a:srgbClr val="5A6149"/>
                </a:solidFill>
                <a:latin typeface="微软雅黑" panose="020B0503020204020204" charset="-122"/>
                <a:ea typeface="微软雅黑" panose="020B0503020204020204" charset="-122"/>
                <a:sym typeface="方正公文黑体" panose="02000500000000000000" charset="-122"/>
              </a:rPr>
              <a:t>ASR</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（语音识别）</a:t>
            </a:r>
          </a:p>
        </p:txBody>
      </p:sp>
      <p:sp>
        <p:nvSpPr>
          <p:cNvPr id="7" name="文本框 6"/>
          <p:cNvSpPr txBox="1"/>
          <p:nvPr/>
        </p:nvSpPr>
        <p:spPr>
          <a:xfrm>
            <a:off x="425450" y="1448137"/>
            <a:ext cx="6934200" cy="4524315"/>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最</a:t>
            </a:r>
            <a:r>
              <a:rPr lang="zh-CN" altLang="en-US" sz="1200" dirty="0" smtClean="0">
                <a:solidFill>
                  <a:srgbClr val="595959"/>
                </a:solidFill>
                <a:latin typeface="微软雅黑" panose="020B0503020204020204" charset="-122"/>
                <a:ea typeface="微软雅黑" panose="020B0503020204020204" charset="-122"/>
              </a:rPr>
              <a:t>大提供</a:t>
            </a:r>
            <a:r>
              <a:rPr lang="en-US" altLang="zh-CN" sz="1200" dirty="0" smtClean="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路</a:t>
            </a:r>
            <a:r>
              <a:rPr lang="en-US" altLang="zh-CN" sz="1200" dirty="0">
                <a:solidFill>
                  <a:srgbClr val="595959"/>
                </a:solidFill>
                <a:latin typeface="微软雅黑" panose="020B0503020204020204" charset="-122"/>
                <a:ea typeface="微软雅黑" panose="020B0503020204020204" charset="-122"/>
              </a:rPr>
              <a:t>ASR</a:t>
            </a:r>
            <a:r>
              <a:rPr lang="zh-CN" altLang="en-US" sz="1200" dirty="0">
                <a:solidFill>
                  <a:srgbClr val="595959"/>
                </a:solidFill>
                <a:latin typeface="微软雅黑" panose="020B0503020204020204" charset="-122"/>
                <a:ea typeface="微软雅黑" panose="020B0503020204020204" charset="-122"/>
              </a:rPr>
              <a:t>语音识别引</a:t>
            </a:r>
            <a:r>
              <a:rPr lang="zh-CN" altLang="en-US" sz="1200" dirty="0" smtClean="0">
                <a:solidFill>
                  <a:srgbClr val="595959"/>
                </a:solidFill>
                <a:latin typeface="微软雅黑" panose="020B0503020204020204" charset="-122"/>
                <a:ea typeface="微软雅黑" panose="020B0503020204020204" charset="-122"/>
              </a:rPr>
              <a:t>擎，该</a:t>
            </a:r>
            <a:r>
              <a:rPr lang="zh-CN" altLang="en-US" sz="1200" dirty="0">
                <a:solidFill>
                  <a:srgbClr val="595959"/>
                </a:solidFill>
                <a:latin typeface="微软雅黑" panose="020B0503020204020204" charset="-122"/>
                <a:ea typeface="微软雅黑" panose="020B0503020204020204" charset="-122"/>
              </a:rPr>
              <a:t>引擎将语音内容通过</a:t>
            </a:r>
            <a:r>
              <a:rPr lang="en-US" altLang="zh-CN" sz="1200" dirty="0">
                <a:solidFill>
                  <a:srgbClr val="595959"/>
                </a:solidFill>
                <a:latin typeface="微软雅黑" panose="020B0503020204020204" charset="-122"/>
                <a:ea typeface="微软雅黑" panose="020B0503020204020204" charset="-122"/>
              </a:rPr>
              <a:t>ASR</a:t>
            </a:r>
            <a:r>
              <a:rPr lang="zh-CN" altLang="en-US" sz="1200" dirty="0">
                <a:solidFill>
                  <a:srgbClr val="595959"/>
                </a:solidFill>
                <a:latin typeface="微软雅黑" panose="020B0503020204020204" charset="-122"/>
                <a:ea typeface="微软雅黑" panose="020B0503020204020204" charset="-122"/>
              </a:rPr>
              <a:t>服务转换成文字，实现将用户对话内容进行转写。</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）识别准确率，在标准普通话场景下的语音识别准确率＞</a:t>
            </a:r>
            <a:r>
              <a:rPr lang="en-US" altLang="zh-CN" sz="1200" dirty="0">
                <a:solidFill>
                  <a:srgbClr val="595959"/>
                </a:solidFill>
                <a:latin typeface="微软雅黑" panose="020B0503020204020204" charset="-122"/>
                <a:ea typeface="微软雅黑" panose="020B0503020204020204" charset="-122"/>
              </a:rPr>
              <a:t>96%</a:t>
            </a:r>
            <a:r>
              <a:rPr lang="zh-CN" altLang="en-US" sz="1200" dirty="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持音频流实时识别，支持</a:t>
            </a:r>
            <a:r>
              <a:rPr lang="en-US" altLang="zh-CN" sz="1200" dirty="0">
                <a:solidFill>
                  <a:srgbClr val="595959"/>
                </a:solidFill>
                <a:latin typeface="微软雅黑" panose="020B0503020204020204" charset="-122"/>
                <a:ea typeface="微软雅黑" panose="020B0503020204020204" charset="-122"/>
              </a:rPr>
              <a:t>MRCP</a:t>
            </a:r>
            <a:r>
              <a:rPr lang="zh-CN" altLang="en-US" sz="1200" dirty="0">
                <a:solidFill>
                  <a:srgbClr val="595959"/>
                </a:solidFill>
                <a:latin typeface="微软雅黑" panose="020B0503020204020204" charset="-122"/>
                <a:ea typeface="微软雅黑" panose="020B0503020204020204" charset="-122"/>
              </a:rPr>
              <a:t>和</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传输协议，在满足识别准确率分项要求的前提下，语音识别平均延迟低于</a:t>
            </a:r>
            <a:r>
              <a:rPr lang="en-US" altLang="zh-CN" sz="1200" dirty="0">
                <a:solidFill>
                  <a:srgbClr val="595959"/>
                </a:solidFill>
                <a:latin typeface="微软雅黑" panose="020B0503020204020204" charset="-122"/>
                <a:ea typeface="微软雅黑" panose="020B0503020204020204" charset="-122"/>
              </a:rPr>
              <a:t>100</a:t>
            </a:r>
            <a:r>
              <a:rPr lang="zh-CN" altLang="en-US" sz="1200" dirty="0">
                <a:solidFill>
                  <a:srgbClr val="595959"/>
                </a:solidFill>
                <a:latin typeface="微软雅黑" panose="020B0503020204020204" charset="-122"/>
                <a:ea typeface="微软雅黑" panose="020B0503020204020204" charset="-122"/>
              </a:rPr>
              <a:t>毫秒；支持自动过滤环境噪音和口水词，支持语义打断功能。</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备离线录音文件识别能力，支持针对通话录制完成的录音文件进行识别的服务；支持单轨和双轨的</a:t>
            </a:r>
            <a:r>
              <a:rPr lang="en-US" altLang="zh-CN" sz="1200" dirty="0">
                <a:solidFill>
                  <a:srgbClr val="595959"/>
                </a:solidFill>
                <a:latin typeface="微软雅黑" panose="020B0503020204020204" charset="-122"/>
                <a:ea typeface="微软雅黑" panose="020B0503020204020204" charset="-122"/>
              </a:rPr>
              <a:t>.</a:t>
            </a:r>
            <a:r>
              <a:rPr lang="en-US" altLang="zh-CN" sz="1200" dirty="0" err="1">
                <a:solidFill>
                  <a:srgbClr val="595959"/>
                </a:solidFill>
                <a:latin typeface="微软雅黑" panose="020B0503020204020204" charset="-122"/>
                <a:ea typeface="微软雅黑" panose="020B0503020204020204" charset="-122"/>
              </a:rPr>
              <a:t>pcm</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.wav</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.mp3</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.m4a</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.wma</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a:t>
            </a:r>
            <a:r>
              <a:rPr lang="en-US" altLang="zh-CN" sz="1200" dirty="0" err="1">
                <a:solidFill>
                  <a:srgbClr val="595959"/>
                </a:solidFill>
                <a:latin typeface="微软雅黑" panose="020B0503020204020204" charset="-122"/>
                <a:ea typeface="微软雅黑" panose="020B0503020204020204" charset="-122"/>
              </a:rPr>
              <a:t>aac</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a:t>
            </a:r>
            <a:r>
              <a:rPr lang="en-US" altLang="zh-CN" sz="1200" dirty="0" err="1">
                <a:solidFill>
                  <a:srgbClr val="595959"/>
                </a:solidFill>
                <a:latin typeface="微软雅黑" panose="020B0503020204020204" charset="-122"/>
                <a:ea typeface="微软雅黑" panose="020B0503020204020204" charset="-122"/>
              </a:rPr>
              <a:t>ogg</a:t>
            </a:r>
            <a:r>
              <a:rPr lang="zh-CN" altLang="en-US" sz="1200" dirty="0">
                <a:solidFill>
                  <a:srgbClr val="595959"/>
                </a:solidFill>
                <a:latin typeface="微软雅黑" panose="020B0503020204020204" charset="-122"/>
                <a:ea typeface="微软雅黑" panose="020B0503020204020204" charset="-122"/>
              </a:rPr>
              <a:t>、</a:t>
            </a:r>
            <a:r>
              <a:rPr lang="en-US" altLang="zh-CN" sz="1200" dirty="0" err="1">
                <a:solidFill>
                  <a:srgbClr val="595959"/>
                </a:solidFill>
                <a:latin typeface="微软雅黑" panose="020B0503020204020204" charset="-122"/>
                <a:ea typeface="微软雅黑" panose="020B0503020204020204" charset="-122"/>
              </a:rPr>
              <a:t>flac</a:t>
            </a:r>
            <a:r>
              <a:rPr lang="zh-CN" altLang="en-US" sz="1200" dirty="0">
                <a:solidFill>
                  <a:srgbClr val="595959"/>
                </a:solidFill>
                <a:latin typeface="微软雅黑" panose="020B0503020204020204" charset="-122"/>
                <a:ea typeface="微软雅黑" panose="020B0503020204020204" charset="-122"/>
              </a:rPr>
              <a:t>格式录音文件识别；支持</a:t>
            </a:r>
            <a:r>
              <a:rPr lang="en-US" altLang="zh-CN" sz="1200" dirty="0">
                <a:solidFill>
                  <a:srgbClr val="595959"/>
                </a:solidFill>
                <a:latin typeface="微软雅黑" panose="020B0503020204020204" charset="-122"/>
                <a:ea typeface="微软雅黑" panose="020B0503020204020204" charset="-122"/>
              </a:rPr>
              <a:t>HTTP</a:t>
            </a:r>
            <a:r>
              <a:rPr lang="zh-CN" altLang="en-US" sz="1200" dirty="0">
                <a:solidFill>
                  <a:srgbClr val="595959"/>
                </a:solidFill>
                <a:latin typeface="微软雅黑" panose="020B0503020204020204" charset="-122"/>
                <a:ea typeface="微软雅黑" panose="020B0503020204020204" charset="-122"/>
              </a:rPr>
              <a:t>传输协议；在满足识别准确率分项要求的前提下录音文件识别加速比≥</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持多种接口调用方式，包括</a:t>
            </a:r>
            <a:r>
              <a:rPr lang="en-US" altLang="zh-CN" sz="1200" dirty="0">
                <a:solidFill>
                  <a:srgbClr val="595959"/>
                </a:solidFill>
                <a:latin typeface="微软雅黑" panose="020B0503020204020204" charset="-122"/>
                <a:ea typeface="微软雅黑" panose="020B0503020204020204" charset="-122"/>
              </a:rPr>
              <a:t>HTTP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MRCP</a:t>
            </a:r>
            <a:r>
              <a:rPr lang="zh-CN" altLang="en-US" sz="1200" dirty="0">
                <a:solidFill>
                  <a:srgbClr val="595959"/>
                </a:solidFill>
                <a:latin typeface="微软雅黑" panose="020B0503020204020204" charset="-122"/>
                <a:ea typeface="微软雅黑" panose="020B0503020204020204" charset="-122"/>
              </a:rPr>
              <a:t>（媒体资源控制协议）和</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传输协议的</a:t>
            </a:r>
            <a:r>
              <a:rPr lang="en-US" altLang="zh-CN" sz="1200" dirty="0">
                <a:solidFill>
                  <a:srgbClr val="595959"/>
                </a:solidFill>
                <a:latin typeface="微软雅黑" panose="020B0503020204020204" charset="-122"/>
                <a:ea typeface="微软雅黑" panose="020B0503020204020204" charset="-122"/>
              </a:rPr>
              <a:t>API</a:t>
            </a:r>
            <a:r>
              <a:rPr lang="zh-CN" altLang="en-US" sz="1200" dirty="0">
                <a:solidFill>
                  <a:srgbClr val="595959"/>
                </a:solidFill>
                <a:latin typeface="微软雅黑" panose="020B0503020204020204" charset="-122"/>
                <a:ea typeface="微软雅黑" panose="020B0503020204020204" charset="-122"/>
              </a:rPr>
              <a:t>等，按需适配指定平台；呼叫中心平台已在实际项目中成功对接过科大讯飞、捷通华声、阿里、百度、京东、中科信利、腾讯登国内主流的</a:t>
            </a:r>
            <a:r>
              <a:rPr lang="en-US" altLang="zh-CN" sz="1200" dirty="0">
                <a:solidFill>
                  <a:srgbClr val="595959"/>
                </a:solidFill>
                <a:latin typeface="微软雅黑" panose="020B0503020204020204" charset="-122"/>
                <a:ea typeface="微软雅黑" panose="020B0503020204020204" charset="-122"/>
              </a:rPr>
              <a:t>TTS&amp;ASR</a:t>
            </a:r>
            <a:r>
              <a:rPr lang="zh-CN" altLang="en-US" sz="1200" dirty="0">
                <a:solidFill>
                  <a:srgbClr val="595959"/>
                </a:solidFill>
                <a:latin typeface="微软雅黑" panose="020B0503020204020204" charset="-122"/>
                <a:ea typeface="微软雅黑" panose="020B0503020204020204" charset="-122"/>
              </a:rPr>
              <a:t>产品。</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备防串音能力，自动检测环境噪音，自动对非收音麦克风可以做到自动降噪，可实现消除主麦克风以外的其他麦克风声音功能；</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6</a:t>
            </a:r>
            <a:r>
              <a:rPr lang="zh-CN" altLang="en-US" sz="1200" dirty="0">
                <a:solidFill>
                  <a:srgbClr val="595959"/>
                </a:solidFill>
                <a:latin typeface="微软雅黑" panose="020B0503020204020204" charset="-122"/>
                <a:ea typeface="微软雅黑" panose="020B0503020204020204" charset="-122"/>
              </a:rPr>
              <a:t>）支持按照业务场景，支持对语音识别引擎语气词过滤与数字规整。比如：对于语音识别的结果，可实现自动过滤语气词功能；对于语音识别的结果，可以自动将中文大写数字转化成响应阿拉伯数字；支持电话号码、金额、日期等形式的数字识别能力与数字规整能力。</a:t>
            </a:r>
          </a:p>
        </p:txBody>
      </p:sp>
      <p:sp>
        <p:nvSpPr>
          <p:cNvPr id="6" name="文本框 5" descr="7b0a20202020227461726765744d6f64756c65223a20226b6f6e6c696e65666f6e7473220a7d0a"/>
          <p:cNvSpPr txBox="1"/>
          <p:nvPr/>
        </p:nvSpPr>
        <p:spPr>
          <a:xfrm>
            <a:off x="425450" y="6045200"/>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》⑩双活中心</a:t>
            </a:r>
          </a:p>
        </p:txBody>
      </p:sp>
      <p:sp>
        <p:nvSpPr>
          <p:cNvPr id="8" name="文本框 7"/>
          <p:cNvSpPr txBox="1"/>
          <p:nvPr/>
        </p:nvSpPr>
        <p:spPr>
          <a:xfrm>
            <a:off x="425450" y="6426200"/>
            <a:ext cx="6934200" cy="2031325"/>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）双活双中心模块支</a:t>
            </a:r>
            <a:r>
              <a:rPr lang="zh-CN" altLang="en-US" sz="1200" dirty="0">
                <a:solidFill>
                  <a:srgbClr val="595959"/>
                </a:solidFill>
                <a:latin typeface="微软雅黑" panose="020B0503020204020204" charset="-122"/>
                <a:ea typeface="微软雅黑" panose="020B0503020204020204" charset="-122"/>
              </a:rPr>
              <a:t>持两个服务后台可同时提供服务，通过双中心双活机制，单个服务后台异常时，能够自动切换到另一服务后台继续提供服务，保证整体服务不间断运行</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持跨地域的同城双活或两地三中心等多种部署模式，提供更高等级的容灾能力</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持座席可以在任意中心进行登陆；</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持单点的故障不影响另外一套系统运行；</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持两套系统都有完整的数据记录，实时数据同步存储；</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持主备系统间倒换时间不大于</a:t>
            </a:r>
            <a:r>
              <a:rPr lang="en-US" altLang="zh-CN" sz="1200" dirty="0" smtClean="0">
                <a:solidFill>
                  <a:srgbClr val="595959"/>
                </a:solidFill>
                <a:latin typeface="微软雅黑" panose="020B0503020204020204" charset="-122"/>
                <a:ea typeface="微软雅黑" panose="020B0503020204020204" charset="-122"/>
              </a:rPr>
              <a:t>10ms</a:t>
            </a:r>
            <a:r>
              <a:rPr lang="zh-CN" altLang="en-US" sz="1200" dirty="0">
                <a:solidFill>
                  <a:srgbClr val="595959"/>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4274310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descr="7b0a20202020227461726765744d6f64756c65223a20226b6f6e6c696e65666f6e7473220a7d0a"/>
          <p:cNvSpPr txBox="1"/>
          <p:nvPr/>
        </p:nvSpPr>
        <p:spPr>
          <a:xfrm>
            <a:off x="501650" y="101600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》系统特色</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7" name="文本框 6"/>
          <p:cNvSpPr txBox="1"/>
          <p:nvPr/>
        </p:nvSpPr>
        <p:spPr>
          <a:xfrm>
            <a:off x="273050" y="1549400"/>
            <a:ext cx="6934200" cy="3660682"/>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b="1" dirty="0">
                <a:solidFill>
                  <a:srgbClr val="595959"/>
                </a:solidFill>
                <a:latin typeface="微软雅黑" panose="020B0503020204020204" charset="-122"/>
                <a:ea typeface="微软雅黑" panose="020B0503020204020204" charset="-122"/>
              </a:rPr>
              <a:t>自主可</a:t>
            </a:r>
            <a:r>
              <a:rPr lang="zh-CN" altLang="en-US" sz="1200" b="1" dirty="0" smtClean="0">
                <a:solidFill>
                  <a:srgbClr val="595959"/>
                </a:solidFill>
                <a:latin typeface="微软雅黑" panose="020B0503020204020204" charset="-122"/>
                <a:ea typeface="微软雅黑" panose="020B0503020204020204" charset="-122"/>
              </a:rPr>
              <a:t>控：</a:t>
            </a:r>
            <a:r>
              <a:rPr lang="zh-CN" altLang="en-US" sz="1200" dirty="0" smtClean="0">
                <a:solidFill>
                  <a:srgbClr val="595959"/>
                </a:solidFill>
                <a:latin typeface="微软雅黑" panose="020B0503020204020204" charset="-122"/>
                <a:ea typeface="微软雅黑" panose="020B0503020204020204" charset="-122"/>
              </a:rPr>
              <a:t>产</a:t>
            </a:r>
            <a:r>
              <a:rPr lang="zh-CN" altLang="en-US" sz="1200" dirty="0">
                <a:solidFill>
                  <a:srgbClr val="595959"/>
                </a:solidFill>
                <a:latin typeface="微软雅黑" panose="020B0503020204020204" charset="-122"/>
                <a:ea typeface="微软雅黑" panose="020B0503020204020204" charset="-122"/>
              </a:rPr>
              <a:t>品为完全国产化自研软件产品，具备自主知识产权，支持国产信创环境的适配，支持国产化操作系统、数据库、中间件、处理器等软硬件平台。</a:t>
            </a:r>
          </a:p>
          <a:p>
            <a:pPr marL="266700" indent="-266700" algn="just">
              <a:lnSpc>
                <a:spcPct val="150000"/>
              </a:lnSpc>
              <a:spcAft>
                <a:spcPts val="0"/>
              </a:spcAft>
              <a:buClrTx/>
              <a:buSzTx/>
              <a:buFont typeface="Wingdings" panose="05000000000000000000" pitchFamily="2" charset="2"/>
              <a:buChar char=""/>
            </a:pPr>
            <a:r>
              <a:rPr lang="zh-CN" altLang="en-US" sz="1200" b="1" dirty="0">
                <a:solidFill>
                  <a:srgbClr val="595959"/>
                </a:solidFill>
                <a:latin typeface="微软雅黑" panose="020B0503020204020204" charset="-122"/>
                <a:ea typeface="微软雅黑" panose="020B0503020204020204" charset="-122"/>
              </a:rPr>
              <a:t>功能完善：</a:t>
            </a:r>
            <a:r>
              <a:rPr lang="zh-CN" altLang="en-US" sz="1200" dirty="0">
                <a:solidFill>
                  <a:srgbClr val="595959"/>
                </a:solidFill>
                <a:latin typeface="微软雅黑" panose="020B0503020204020204" charset="-122"/>
                <a:ea typeface="微软雅黑" panose="020B0503020204020204" charset="-122"/>
              </a:rPr>
              <a:t>系统支持电话、在线和邮件等多种客服渠道的统一接入，同时还能够实现电话、</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等渠道的统一排队和管理。具备完善的呼叫中心基础平台（包括：</a:t>
            </a:r>
            <a:r>
              <a:rPr lang="en-US" altLang="zh-CN" sz="1200" dirty="0">
                <a:solidFill>
                  <a:srgbClr val="595959"/>
                </a:solidFill>
                <a:latin typeface="微软雅黑" panose="020B0503020204020204" charset="-122"/>
                <a:ea typeface="微软雅黑" panose="020B0503020204020204" charset="-122"/>
              </a:rPr>
              <a:t>CTI</a:t>
            </a:r>
            <a:r>
              <a:rPr lang="zh-CN" altLang="en-US" sz="1200" dirty="0">
                <a:solidFill>
                  <a:srgbClr val="595959"/>
                </a:solidFill>
                <a:latin typeface="微软雅黑" panose="020B0503020204020204" charset="-122"/>
                <a:ea typeface="微软雅黑" panose="020B0503020204020204" charset="-122"/>
              </a:rPr>
              <a:t>核心控制、</a:t>
            </a:r>
            <a:r>
              <a:rPr lang="en-US" altLang="zh-CN" sz="1200" dirty="0">
                <a:solidFill>
                  <a:srgbClr val="595959"/>
                </a:solidFill>
                <a:latin typeface="微软雅黑" panose="020B0503020204020204" charset="-122"/>
                <a:ea typeface="微软雅黑" panose="020B0503020204020204" charset="-122"/>
              </a:rPr>
              <a:t>ACD</a:t>
            </a:r>
            <a:r>
              <a:rPr lang="zh-CN" altLang="en-US" sz="1200" dirty="0">
                <a:solidFill>
                  <a:srgbClr val="595959"/>
                </a:solidFill>
                <a:latin typeface="微软雅黑" panose="020B0503020204020204" charset="-122"/>
                <a:ea typeface="微软雅黑" panose="020B0503020204020204" charset="-122"/>
              </a:rPr>
              <a:t>排队、</a:t>
            </a:r>
            <a:r>
              <a:rPr lang="en-US" altLang="zh-CN" sz="1200" dirty="0">
                <a:solidFill>
                  <a:srgbClr val="595959"/>
                </a:solidFill>
                <a:latin typeface="微软雅黑" panose="020B0503020204020204" charset="-122"/>
                <a:ea typeface="微软雅黑" panose="020B0503020204020204" charset="-122"/>
              </a:rPr>
              <a:t>IVR</a:t>
            </a:r>
            <a:r>
              <a:rPr lang="zh-CN" altLang="en-US" sz="1200" dirty="0">
                <a:solidFill>
                  <a:srgbClr val="595959"/>
                </a:solidFill>
                <a:latin typeface="微软雅黑" panose="020B0503020204020204" charset="-122"/>
                <a:ea typeface="微软雅黑" panose="020B0503020204020204" charset="-122"/>
              </a:rPr>
              <a:t>、录音、统计、系统监控、接口等模块）及</a:t>
            </a:r>
            <a:r>
              <a:rPr lang="en-US" altLang="zh-CN" sz="1200" dirty="0">
                <a:solidFill>
                  <a:srgbClr val="595959"/>
                </a:solidFill>
                <a:latin typeface="微软雅黑" panose="020B0503020204020204" charset="-122"/>
                <a:ea typeface="微软雅黑" panose="020B0503020204020204" charset="-122"/>
              </a:rPr>
              <a:t>CRM</a:t>
            </a:r>
            <a:r>
              <a:rPr lang="zh-CN" altLang="en-US" sz="1200" dirty="0">
                <a:solidFill>
                  <a:srgbClr val="595959"/>
                </a:solidFill>
                <a:latin typeface="微软雅黑" panose="020B0503020204020204" charset="-122"/>
                <a:ea typeface="微软雅黑" panose="020B0503020204020204" charset="-122"/>
              </a:rPr>
              <a:t>系统（包括</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工单管理、客户管理、通知公告、质检、系统配置管理等功能模块）功能应用。</a:t>
            </a:r>
          </a:p>
          <a:p>
            <a:pPr marL="266700" indent="-266700" algn="just">
              <a:lnSpc>
                <a:spcPct val="150000"/>
              </a:lnSpc>
              <a:spcAft>
                <a:spcPts val="0"/>
              </a:spcAft>
              <a:buClrTx/>
              <a:buSzTx/>
              <a:buFont typeface="Wingdings" panose="05000000000000000000" pitchFamily="2" charset="2"/>
              <a:buChar char=""/>
            </a:pPr>
            <a:r>
              <a:rPr lang="zh-CN" altLang="en-US" sz="1200" b="1" dirty="0">
                <a:solidFill>
                  <a:srgbClr val="595959"/>
                </a:solidFill>
                <a:latin typeface="微软雅黑" panose="020B0503020204020204" charset="-122"/>
                <a:ea typeface="微软雅黑" panose="020B0503020204020204" charset="-122"/>
              </a:rPr>
              <a:t>性能卓越：</a:t>
            </a:r>
            <a:r>
              <a:rPr lang="zh-CN" altLang="en-US" sz="1200" dirty="0">
                <a:solidFill>
                  <a:srgbClr val="595959"/>
                </a:solidFill>
                <a:latin typeface="微软雅黑" panose="020B0503020204020204" charset="-122"/>
                <a:ea typeface="微软雅黑" panose="020B0503020204020204" charset="-122"/>
              </a:rPr>
              <a:t>系统单域支持</a:t>
            </a:r>
            <a:r>
              <a:rPr lang="en-US" altLang="zh-CN" sz="1200" dirty="0">
                <a:solidFill>
                  <a:srgbClr val="595959"/>
                </a:solidFill>
                <a:latin typeface="微软雅黑" panose="020B0503020204020204" charset="-122"/>
                <a:ea typeface="微软雅黑" panose="020B0503020204020204" charset="-122"/>
              </a:rPr>
              <a:t>1500</a:t>
            </a:r>
            <a:r>
              <a:rPr lang="zh-CN" altLang="en-US" sz="1200" dirty="0">
                <a:solidFill>
                  <a:srgbClr val="595959"/>
                </a:solidFill>
                <a:latin typeface="微软雅黑" panose="020B0503020204020204" charset="-122"/>
                <a:ea typeface="微软雅黑" panose="020B0503020204020204" charset="-122"/>
              </a:rPr>
              <a:t>座席，并支持多域联网。支持数据实时统计，对于百万级数据，统计出结果＜</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秒；对于千万级数据，统计出数据＜</a:t>
            </a:r>
            <a:r>
              <a:rPr lang="en-US" altLang="zh-CN" sz="1200" dirty="0">
                <a:solidFill>
                  <a:srgbClr val="595959"/>
                </a:solidFill>
                <a:latin typeface="微软雅黑" panose="020B0503020204020204" charset="-122"/>
                <a:ea typeface="微软雅黑" panose="020B0503020204020204" charset="-122"/>
              </a:rPr>
              <a:t>6</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150000"/>
              </a:lnSpc>
              <a:spcAft>
                <a:spcPts val="0"/>
              </a:spcAft>
              <a:buClrTx/>
              <a:buSzTx/>
              <a:buFont typeface="Wingdings" panose="05000000000000000000" pitchFamily="2" charset="2"/>
              <a:buChar char=""/>
            </a:pPr>
            <a:r>
              <a:rPr lang="zh-CN" altLang="en-US" sz="1200" b="1" dirty="0">
                <a:solidFill>
                  <a:srgbClr val="595959"/>
                </a:solidFill>
                <a:latin typeface="微软雅黑" panose="020B0503020204020204" charset="-122"/>
                <a:ea typeface="微软雅黑" panose="020B0503020204020204" charset="-122"/>
              </a:rPr>
              <a:t>稳定可靠：</a:t>
            </a:r>
            <a:r>
              <a:rPr lang="zh-CN" altLang="en-US" sz="1200" dirty="0">
                <a:solidFill>
                  <a:srgbClr val="595959"/>
                </a:solidFill>
                <a:latin typeface="微软雅黑" panose="020B0503020204020204" charset="-122"/>
                <a:ea typeface="微软雅黑" panose="020B0503020204020204" charset="-122"/>
              </a:rPr>
              <a:t>系统具备良好的稳定性，支持</a:t>
            </a:r>
            <a:r>
              <a:rPr lang="en-US" altLang="zh-CN" sz="1200" dirty="0">
                <a:solidFill>
                  <a:srgbClr val="595959"/>
                </a:solidFill>
                <a:latin typeface="微软雅黑" panose="020B0503020204020204" charset="-122"/>
                <a:ea typeface="微软雅黑" panose="020B0503020204020204" charset="-122"/>
              </a:rPr>
              <a:t>7*24</a:t>
            </a:r>
            <a:r>
              <a:rPr lang="zh-CN" altLang="en-US" sz="1200" dirty="0">
                <a:solidFill>
                  <a:srgbClr val="595959"/>
                </a:solidFill>
                <a:latin typeface="微软雅黑" panose="020B0503020204020204" charset="-122"/>
                <a:ea typeface="微软雅黑" panose="020B0503020204020204" charset="-122"/>
              </a:rPr>
              <a:t>小时不间断运行；同时系统还支持高可靠性部署，可提供双中心双活的系统部署模式，进一步保证系统的不间断运行。</a:t>
            </a:r>
          </a:p>
          <a:p>
            <a:pPr marL="266700" indent="-266700" algn="just">
              <a:lnSpc>
                <a:spcPct val="150000"/>
              </a:lnSpc>
              <a:spcAft>
                <a:spcPts val="0"/>
              </a:spcAft>
              <a:buClrTx/>
              <a:buSzTx/>
              <a:buFont typeface="Wingdings" panose="05000000000000000000" pitchFamily="2" charset="2"/>
              <a:buChar char=""/>
            </a:pPr>
            <a:r>
              <a:rPr lang="zh-CN" altLang="en-US" sz="1200" b="1" dirty="0">
                <a:solidFill>
                  <a:srgbClr val="595959"/>
                </a:solidFill>
                <a:latin typeface="微软雅黑" panose="020B0503020204020204" charset="-122"/>
                <a:ea typeface="微软雅黑" panose="020B0503020204020204" charset="-122"/>
              </a:rPr>
              <a:t>部署灵活：</a:t>
            </a:r>
            <a:r>
              <a:rPr lang="zh-CN" altLang="en-US" sz="1200" dirty="0">
                <a:solidFill>
                  <a:srgbClr val="595959"/>
                </a:solidFill>
                <a:latin typeface="微软雅黑" panose="020B0503020204020204" charset="-122"/>
                <a:ea typeface="微软雅黑" panose="020B0503020204020204" charset="-122"/>
              </a:rPr>
              <a:t>支持云化部署、本地化部署，支持多系统组网、分级部署。</a:t>
            </a:r>
          </a:p>
          <a:p>
            <a:pPr marL="266700" indent="-266700" algn="just">
              <a:lnSpc>
                <a:spcPct val="150000"/>
              </a:lnSpc>
              <a:spcAft>
                <a:spcPts val="0"/>
              </a:spcAft>
              <a:buClrTx/>
              <a:buSzTx/>
              <a:buFont typeface="Wingdings" panose="05000000000000000000" pitchFamily="2" charset="2"/>
              <a:buChar char=""/>
            </a:pPr>
            <a:r>
              <a:rPr lang="zh-CN" altLang="en-US" sz="1200" b="1" dirty="0">
                <a:solidFill>
                  <a:srgbClr val="595959"/>
                </a:solidFill>
                <a:latin typeface="微软雅黑" panose="020B0503020204020204" charset="-122"/>
                <a:ea typeface="微软雅黑" panose="020B0503020204020204" charset="-122"/>
              </a:rPr>
              <a:t>标准接口：</a:t>
            </a:r>
            <a:r>
              <a:rPr lang="zh-CN" altLang="en-US" sz="1200" dirty="0">
                <a:solidFill>
                  <a:srgbClr val="595959"/>
                </a:solidFill>
                <a:latin typeface="微软雅黑" panose="020B0503020204020204" charset="-122"/>
                <a:ea typeface="微软雅黑" panose="020B0503020204020204" charset="-122"/>
              </a:rPr>
              <a:t>产品成熟，平台及各模块均具备标准的外部接口，可以与第三方系统对接，实现业务融合应用。</a:t>
            </a:r>
          </a:p>
        </p:txBody>
      </p:sp>
    </p:spTree>
    <p:extLst>
      <p:ext uri="{BB962C8B-B14F-4D97-AF65-F5344CB8AC3E}">
        <p14:creationId xmlns:p14="http://schemas.microsoft.com/office/powerpoint/2010/main" val="2728032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JP彩页-话务系列-智能人工话务产品系列画册_2024_15"/>
          <p:cNvPicPr>
            <a:picLocks noChangeAspect="1"/>
          </p:cNvPicPr>
          <p:nvPr/>
        </p:nvPicPr>
        <p:blipFill>
          <a:blip r:embed="rId2"/>
          <a:srcRect t="8370" b="6133"/>
          <a:stretch>
            <a:fillRect/>
          </a:stretch>
        </p:blipFill>
        <p:spPr>
          <a:xfrm>
            <a:off x="0" y="863600"/>
            <a:ext cx="7556500" cy="8763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94"/>
            <a:ext cx="7556500" cy="10249812"/>
          </a:xfrm>
          <a:prstGeom prst="rect">
            <a:avLst/>
          </a:prstGeom>
        </p:spPr>
      </p:pic>
      <p:grpSp>
        <p:nvGrpSpPr>
          <p:cNvPr id="4" name="组合 3"/>
          <p:cNvGrpSpPr/>
          <p:nvPr/>
        </p:nvGrpSpPr>
        <p:grpSpPr>
          <a:xfrm>
            <a:off x="0" y="0"/>
            <a:ext cx="7556500" cy="857706"/>
            <a:chOff x="0" y="0"/>
            <a:chExt cx="7556500" cy="857706"/>
          </a:xfrm>
        </p:grpSpPr>
        <p:pic>
          <p:nvPicPr>
            <p:cNvPr id="5" name="图片 4"/>
            <p:cNvPicPr>
              <a:picLocks noChangeAspect="1"/>
            </p:cNvPicPr>
            <p:nvPr userDrawn="1"/>
          </p:nvPicPr>
          <p:blipFill rotWithShape="1">
            <a:blip r:embed="rId3">
              <a:extLst>
                <a:ext uri="{28A0092B-C50C-407E-A947-70E740481C1C}">
                  <a14:useLocalDpi xmlns:a14="http://schemas.microsoft.com/office/drawing/2010/main" val="0"/>
                </a:ext>
              </a:extLst>
            </a:blip>
            <a:srcRect b="91632"/>
            <a:stretch>
              <a:fillRect/>
            </a:stretch>
          </p:blipFill>
          <p:spPr>
            <a:xfrm>
              <a:off x="0" y="0"/>
              <a:ext cx="7556500" cy="857706"/>
            </a:xfrm>
            <a:prstGeom prst="rect">
              <a:avLst/>
            </a:prstGeom>
          </p:spPr>
        </p:pic>
        <p:sp>
          <p:nvSpPr>
            <p:cNvPr id="6" name="灯片编号占位符 3"/>
            <p:cNvSpPr txBox="1"/>
            <p:nvPr userDrawn="1"/>
          </p:nvSpPr>
          <p:spPr>
            <a:xfrm>
              <a:off x="4566346" y="607860"/>
              <a:ext cx="2286000" cy="171750"/>
            </a:xfrm>
            <a:prstGeom prst="rect">
              <a:avLst/>
            </a:prstGeom>
            <a:solidFill>
              <a:srgbClr val="606551"/>
            </a:solidFill>
          </p:spPr>
          <p:txBody>
            <a:bodyPr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solidFill>
                  <a:latin typeface="黑体" panose="02010609060101010101" pitchFamily="49" charset="-122"/>
                  <a:ea typeface="黑体" panose="02010609060101010101" pitchFamily="49" charset="-122"/>
                </a:rPr>
                <a:t>智慧指挥调度产品系列</a:t>
              </a:r>
              <a:endParaRPr lang="en-US" altLang="zh-CN" sz="1200" dirty="0">
                <a:solidFill>
                  <a:schemeClr val="bg1"/>
                </a:solidFill>
                <a:latin typeface="黑体" panose="02010609060101010101" pitchFamily="49" charset="-122"/>
                <a:ea typeface="黑体" panose="02010609060101010101" pitchFamily="49" charset="-122"/>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16852</Words>
  <Application>Microsoft Office PowerPoint</Application>
  <PresentationFormat>自定义</PresentationFormat>
  <Paragraphs>306</Paragraphs>
  <Slides>25</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方正大黑简体</vt:lpstr>
      <vt:lpstr>方正公文黑体</vt:lpstr>
      <vt:lpstr>黑体</vt:lpstr>
      <vt:lpstr>宋体</vt:lpstr>
      <vt:lpstr>微软雅黑</vt:lpstr>
      <vt:lpstr>Arial</vt:lpstr>
      <vt:lpstr>Calibri</vt:lpstr>
      <vt:lpstr>Times New Roman</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05-综合指挥折页-单面</dc:title>
  <dc:creator>hujian</dc:creator>
  <cp:lastModifiedBy>王运飞</cp:lastModifiedBy>
  <cp:revision>155</cp:revision>
  <dcterms:created xsi:type="dcterms:W3CDTF">2021-11-12T16:25:00Z</dcterms:created>
  <dcterms:modified xsi:type="dcterms:W3CDTF">2025-12-09T02:44:46Z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2021-07-02T08:00:00Z</vt:filetime>
  </property>
  <property fmtid="{D5CDD505-2E9C-101B-9397-08002B2CF9AE}" pid="3" name="Creator">
    <vt:lpwstr>Adobe Illustrator 24.0 (Windows)</vt:lpwstr>
  </property>
  <property fmtid="{D5CDD505-2E9C-101B-9397-08002B2CF9AE}" pid="4" name="LastSaved">
    <vt:filetime>2021-11-13T08:00:00Z</vt:filetime>
  </property>
  <property fmtid="{D5CDD505-2E9C-101B-9397-08002B2CF9AE}" pid="5" name="ICV">
    <vt:lpwstr>60A62C0BA33D4A8DB3D352A41F0982D8</vt:lpwstr>
  </property>
  <property fmtid="{D5CDD505-2E9C-101B-9397-08002B2CF9AE}" pid="6" name="KSOProductBuildVer">
    <vt:lpwstr>2052-12.1.0.23542</vt:lpwstr>
  </property>
</Properties>
</file>