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handoutMasterIdLst>
    <p:handoutMasterId r:id="rId22"/>
  </p:handoutMasterIdLst>
  <p:sldIdLst>
    <p:sldId id="276" r:id="rId2"/>
    <p:sldId id="257" r:id="rId3"/>
    <p:sldId id="279" r:id="rId4"/>
    <p:sldId id="293" r:id="rId5"/>
    <p:sldId id="280" r:id="rId6"/>
    <p:sldId id="281" r:id="rId7"/>
    <p:sldId id="284" r:id="rId8"/>
    <p:sldId id="285" r:id="rId9"/>
    <p:sldId id="282" r:id="rId10"/>
    <p:sldId id="286" r:id="rId11"/>
    <p:sldId id="287" r:id="rId12"/>
    <p:sldId id="283" r:id="rId13"/>
    <p:sldId id="288" r:id="rId14"/>
    <p:sldId id="289" r:id="rId15"/>
    <p:sldId id="290" r:id="rId16"/>
    <p:sldId id="291" r:id="rId17"/>
    <p:sldId id="292" r:id="rId18"/>
    <p:sldId id="272" r:id="rId19"/>
    <p:sldId id="269" r:id="rId20"/>
  </p:sldIdLst>
  <p:sldSz cx="7556500" cy="10261600"/>
  <p:notesSz cx="7556500" cy="102616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封面及公共部分" id="{A4E448EA-9377-4F85-B491-698838872931}">
          <p14:sldIdLst>
            <p14:sldId id="276"/>
            <p14:sldId id="257"/>
          </p14:sldIdLst>
        </p14:section>
        <p14:section name="投标产品功能性能" id="{1B07331B-4008-4438-88EC-47D2DFCE6EDC}">
          <p14:sldIdLst>
            <p14:sldId id="279"/>
            <p14:sldId id="293"/>
            <p14:sldId id="280"/>
            <p14:sldId id="281"/>
            <p14:sldId id="284"/>
            <p14:sldId id="285"/>
            <p14:sldId id="282"/>
            <p14:sldId id="286"/>
            <p14:sldId id="287"/>
            <p14:sldId id="283"/>
            <p14:sldId id="288"/>
            <p14:sldId id="289"/>
            <p14:sldId id="290"/>
            <p14:sldId id="291"/>
            <p14:sldId id="292"/>
            <p14:sldId id="272"/>
          </p14:sldIdLst>
        </p14:section>
        <p14:section name="封底" id="{4389FC41-E07B-42DB-8E33-8C47676A153B}">
          <p14:sldIdLst>
            <p14:sldId id="269"/>
          </p14:sldIdLst>
        </p14:section>
      </p14:sectionLst>
    </p:ext>
    <p:ext uri="{EFAFB233-063F-42B5-8137-9DF3F51BA10A}">
      <p15:sldGuideLst xmlns:p15="http://schemas.microsoft.com/office/powerpoint/2012/main">
        <p15:guide id="1" orient="horz" pos="2848" userDrawn="1">
          <p15:clr>
            <a:srgbClr val="A4A3A4"/>
          </p15:clr>
        </p15:guide>
        <p15:guide id="2" pos="2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65656"/>
    <a:srgbClr val="606551"/>
    <a:srgbClr val="5F644F"/>
    <a:srgbClr val="DDDED9"/>
    <a:srgbClr val="5E6157"/>
    <a:srgbClr val="7F8870"/>
    <a:srgbClr val="F0EDE6"/>
    <a:srgbClr val="5C644C"/>
    <a:srgbClr val="FFFFFF"/>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4660"/>
  </p:normalViewPr>
  <p:slideViewPr>
    <p:cSldViewPr showGuides="1">
      <p:cViewPr varScale="1">
        <p:scale>
          <a:sx n="81" d="100"/>
          <a:sy n="81" d="100"/>
        </p:scale>
        <p:origin x="3101" y="82"/>
      </p:cViewPr>
      <p:guideLst>
        <p:guide orient="horz" pos="2848"/>
        <p:guide pos="2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274483" cy="514862"/>
          </a:xfrm>
          <a:prstGeom prst="rect">
            <a:avLst/>
          </a:prstGeom>
        </p:spPr>
        <p:txBody>
          <a:bodyPr vert="horz" lIns="91440" tIns="45720" rIns="91440" bIns="45720" rtlCol="0"/>
          <a:lstStyle>
            <a:lvl1pPr algn="l">
              <a:defRPr sz="1320"/>
            </a:lvl1pPr>
          </a:lstStyle>
          <a:p>
            <a:endParaRPr lang="zh-CN" altLang="en-US"/>
          </a:p>
        </p:txBody>
      </p:sp>
      <p:sp>
        <p:nvSpPr>
          <p:cNvPr id="3" name="日期占位符 2"/>
          <p:cNvSpPr>
            <a:spLocks noGrp="1"/>
          </p:cNvSpPr>
          <p:nvPr>
            <p:ph type="dt" sz="quarter" idx="1"/>
          </p:nvPr>
        </p:nvSpPr>
        <p:spPr>
          <a:xfrm>
            <a:off x="4280268" y="0"/>
            <a:ext cx="3274483" cy="514862"/>
          </a:xfrm>
          <a:prstGeom prst="rect">
            <a:avLst/>
          </a:prstGeom>
        </p:spPr>
        <p:txBody>
          <a:bodyPr vert="horz" lIns="91440" tIns="45720" rIns="91440" bIns="45720" rtlCol="0"/>
          <a:lstStyle>
            <a:lvl1pPr algn="r">
              <a:defRPr sz="1320"/>
            </a:lvl1pPr>
          </a:lstStyle>
          <a:p>
            <a:fld id="{0F9B84EA-7D68-4D60-9CB1-D50884785D1C}" type="datetimeFigureOut">
              <a:rPr lang="zh-CN" altLang="en-US" smtClean="0"/>
              <a:t>2025/12/9</a:t>
            </a:fld>
            <a:endParaRPr lang="zh-CN" altLang="en-US"/>
          </a:p>
        </p:txBody>
      </p:sp>
      <p:sp>
        <p:nvSpPr>
          <p:cNvPr id="4" name="页脚占位符 3"/>
          <p:cNvSpPr>
            <a:spLocks noGrp="1"/>
          </p:cNvSpPr>
          <p:nvPr>
            <p:ph type="ftr" sz="quarter" idx="2"/>
          </p:nvPr>
        </p:nvSpPr>
        <p:spPr>
          <a:xfrm>
            <a:off x="0" y="9746739"/>
            <a:ext cx="3274483" cy="514861"/>
          </a:xfrm>
          <a:prstGeom prst="rect">
            <a:avLst/>
          </a:prstGeom>
        </p:spPr>
        <p:txBody>
          <a:bodyPr vert="horz" lIns="91440" tIns="45720" rIns="91440" bIns="45720" rtlCol="0" anchor="b"/>
          <a:lstStyle>
            <a:lvl1pPr algn="l">
              <a:defRPr sz="1320"/>
            </a:lvl1pPr>
          </a:lstStyle>
          <a:p>
            <a:endParaRPr lang="zh-CN" altLang="en-US"/>
          </a:p>
        </p:txBody>
      </p:sp>
      <p:sp>
        <p:nvSpPr>
          <p:cNvPr id="5" name="灯片编号占位符 4"/>
          <p:cNvSpPr>
            <a:spLocks noGrp="1"/>
          </p:cNvSpPr>
          <p:nvPr>
            <p:ph type="sldNum" sz="quarter" idx="3"/>
          </p:nvPr>
        </p:nvSpPr>
        <p:spPr>
          <a:xfrm>
            <a:off x="4280268" y="9746739"/>
            <a:ext cx="3274483" cy="514861"/>
          </a:xfrm>
          <a:prstGeom prst="rect">
            <a:avLst/>
          </a:prstGeom>
        </p:spPr>
        <p:txBody>
          <a:bodyPr vert="horz" lIns="91440" tIns="45720" rIns="91440" bIns="45720" rtlCol="0" anchor="b"/>
          <a:lstStyle>
            <a:lvl1pPr algn="r">
              <a:defRPr sz="132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7483306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274483" cy="51486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280268" y="0"/>
            <a:ext cx="3274483" cy="51486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2025/12/9</a:t>
            </a:fld>
            <a:endParaRPr lang="zh-CN" altLang="en-US"/>
          </a:p>
        </p:txBody>
      </p:sp>
      <p:sp>
        <p:nvSpPr>
          <p:cNvPr id="4" name="幻灯片图像占位符 3"/>
          <p:cNvSpPr>
            <a:spLocks noGrp="1" noRot="1" noChangeAspect="1"/>
          </p:cNvSpPr>
          <p:nvPr>
            <p:ph type="sldImg" idx="2"/>
          </p:nvPr>
        </p:nvSpPr>
        <p:spPr>
          <a:xfrm>
            <a:off x="699770" y="1282700"/>
            <a:ext cx="6156960" cy="346329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55650" y="4938395"/>
            <a:ext cx="6045200" cy="4040505"/>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46739"/>
            <a:ext cx="3274483" cy="51486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280268" y="9746739"/>
            <a:ext cx="3274483" cy="51486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59002561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投标彩页模板">
    <p:spTree>
      <p:nvGrpSpPr>
        <p:cNvPr id="1" name=""/>
        <p:cNvGrpSpPr/>
        <p:nvPr/>
      </p:nvGrpSpPr>
      <p:grpSpPr>
        <a:xfrm>
          <a:off x="0" y="0"/>
          <a:ext cx="0" cy="0"/>
          <a:chOff x="0" y="0"/>
          <a:chExt cx="0" cy="0"/>
        </a:xfrm>
      </p:grpSpPr>
      <p:grpSp>
        <p:nvGrpSpPr>
          <p:cNvPr id="7" name="组合 6"/>
          <p:cNvGrpSpPr/>
          <p:nvPr userDrawn="1"/>
        </p:nvGrpSpPr>
        <p:grpSpPr>
          <a:xfrm>
            <a:off x="0" y="0"/>
            <a:ext cx="7556500" cy="857706"/>
            <a:chOff x="0" y="0"/>
            <a:chExt cx="7556500" cy="857706"/>
          </a:xfrm>
        </p:grpSpPr>
        <p:pic>
          <p:nvPicPr>
            <p:cNvPr id="11" name="图片 10"/>
            <p:cNvPicPr>
              <a:picLocks noChangeAspect="1"/>
            </p:cNvPicPr>
            <p:nvPr userDrawn="1"/>
          </p:nvPicPr>
          <p:blipFill rotWithShape="1">
            <a:blip r:embed="rId2">
              <a:extLst>
                <a:ext uri="{28A0092B-C50C-407E-A947-70E740481C1C}">
                  <a14:useLocalDpi xmlns:a14="http://schemas.microsoft.com/office/drawing/2010/main" val="0"/>
                </a:ext>
              </a:extLst>
            </a:blip>
            <a:srcRect b="91632"/>
            <a:stretch>
              <a:fillRect/>
            </a:stretch>
          </p:blipFill>
          <p:spPr>
            <a:xfrm>
              <a:off x="0" y="0"/>
              <a:ext cx="7556500" cy="857706"/>
            </a:xfrm>
            <a:prstGeom prst="rect">
              <a:avLst/>
            </a:prstGeom>
          </p:spPr>
        </p:pic>
        <p:sp>
          <p:nvSpPr>
            <p:cNvPr id="15" name="灯片编号占位符 3"/>
            <p:cNvSpPr txBox="1"/>
            <p:nvPr userDrawn="1"/>
          </p:nvSpPr>
          <p:spPr>
            <a:xfrm>
              <a:off x="4566346" y="607860"/>
              <a:ext cx="2286000" cy="171750"/>
            </a:xfrm>
            <a:prstGeom prst="rect">
              <a:avLst/>
            </a:prstGeom>
            <a:solidFill>
              <a:srgbClr val="606551"/>
            </a:solidFill>
          </p:spPr>
          <p:txBody>
            <a:bodyPr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smtClean="0">
                  <a:solidFill>
                    <a:schemeClr val="bg1"/>
                  </a:solidFill>
                  <a:latin typeface="黑体" panose="02010609060101010101" pitchFamily="49" charset="-122"/>
                  <a:ea typeface="黑体" panose="02010609060101010101" pitchFamily="49" charset="-122"/>
                </a:rPr>
                <a:t>智慧指挥调度产品系列</a:t>
              </a:r>
              <a:endParaRPr lang="en-US" altLang="zh-CN" sz="1200" dirty="0">
                <a:solidFill>
                  <a:schemeClr val="bg1"/>
                </a:solidFill>
                <a:latin typeface="黑体" panose="02010609060101010101" pitchFamily="49" charset="-122"/>
                <a:ea typeface="黑体" panose="02010609060101010101" pitchFamily="49" charset="-122"/>
              </a:endParaRPr>
            </a:p>
          </p:txBody>
        </p:sp>
      </p:grpSp>
      <p:sp>
        <p:nvSpPr>
          <p:cNvPr id="4" name="灯片编号占位符 3"/>
          <p:cNvSpPr txBox="1"/>
          <p:nvPr userDrawn="1"/>
        </p:nvSpPr>
        <p:spPr>
          <a:xfrm>
            <a:off x="4174490" y="604520"/>
            <a:ext cx="2678430" cy="171450"/>
          </a:xfrm>
          <a:prstGeom prst="rect">
            <a:avLst/>
          </a:prstGeom>
          <a:solidFill>
            <a:srgbClr val="606551"/>
          </a:solidFill>
        </p:spPr>
        <p:txBody>
          <a:bodyPr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smtClean="0">
                <a:solidFill>
                  <a:schemeClr val="bg1"/>
                </a:solidFill>
                <a:latin typeface="黑体" panose="02010609060101010101" pitchFamily="49" charset="-122"/>
                <a:ea typeface="黑体" panose="02010609060101010101" pitchFamily="49" charset="-122"/>
              </a:rPr>
              <a:t>北京佳讯飞鸿电气电气股份有限公司</a:t>
            </a:r>
          </a:p>
        </p:txBody>
      </p:sp>
      <p:sp>
        <p:nvSpPr>
          <p:cNvPr id="5" name="灯片编号占位符 1"/>
          <p:cNvSpPr>
            <a:spLocks noGrp="1"/>
          </p:cNvSpPr>
          <p:nvPr userDrawn="1"/>
        </p:nvSpPr>
        <p:spPr>
          <a:xfrm>
            <a:off x="0" y="9702800"/>
            <a:ext cx="1034827" cy="235712"/>
          </a:xfrm>
          <a:prstGeom prst="rect">
            <a:avLst/>
          </a:prstGeom>
          <a:solidFill>
            <a:srgbClr val="606551"/>
          </a:solidFill>
        </p:spPr>
        <p:txBody>
          <a:bodyPr anchor="ct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fld id="{991C8817-C051-4254-8447-C87145F9D410}" type="slidenum">
              <a:rPr lang="en-US" altLang="zh-CN" sz="1600" smtClean="0">
                <a:solidFill>
                  <a:schemeClr val="bg1"/>
                </a:solidFill>
                <a:latin typeface="黑体" panose="02010609060101010101" pitchFamily="49" charset="-122"/>
                <a:ea typeface="黑体" panose="02010609060101010101" pitchFamily="49" charset="-122"/>
              </a:rPr>
              <a:t>‹#›</a:t>
            </a:fld>
            <a:endParaRPr lang="en-US" altLang="zh-CN" sz="1600" dirty="0">
              <a:solidFill>
                <a:schemeClr val="bg1"/>
              </a:solidFill>
              <a:latin typeface="黑体" panose="02010609060101010101" pitchFamily="49" charset="-122"/>
              <a:ea typeface="黑体" panose="02010609060101010101" pitchFamily="49" charset="-122"/>
            </a:endParaRPr>
          </a:p>
        </p:txBody>
      </p:sp>
      <p:sp>
        <p:nvSpPr>
          <p:cNvPr id="6" name="页脚占位符 2"/>
          <p:cNvSpPr>
            <a:spLocks noGrp="1"/>
          </p:cNvSpPr>
          <p:nvPr userDrawn="1"/>
        </p:nvSpPr>
        <p:spPr>
          <a:xfrm>
            <a:off x="1034827" y="9702800"/>
            <a:ext cx="6528023" cy="235712"/>
          </a:xfrm>
          <a:prstGeom prst="rect">
            <a:avLst/>
          </a:prstGeom>
          <a:solidFill>
            <a:schemeClr val="bg1"/>
          </a:solidFill>
        </p:spPr>
        <p:txBody>
          <a:bodyPr anchor="ctr"/>
          <a:lstStyle>
            <a:lvl1pPr marL="0">
              <a:defRPr sz="1000">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zh-CN" altLang="en-US" sz="1300" smtClean="0">
                <a:solidFill>
                  <a:srgbClr val="565656"/>
                </a:solidFill>
                <a:latin typeface="黑体" panose="02010609060101010101" pitchFamily="49" charset="-122"/>
                <a:ea typeface="黑体" panose="02010609060101010101" pitchFamily="49" charset="-122"/>
              </a:rPr>
              <a:t>智慧指挥调度全产业链综合解决方案提供</a:t>
            </a:r>
            <a:r>
              <a:rPr lang="zh-CN" altLang="en-US" sz="1400" smtClean="0">
                <a:solidFill>
                  <a:srgbClr val="565656"/>
                </a:solidFill>
                <a:latin typeface="黑体" panose="02010609060101010101" pitchFamily="49" charset="-122"/>
                <a:ea typeface="黑体" panose="02010609060101010101" pitchFamily="49" charset="-122"/>
              </a:rPr>
              <a:t>商</a:t>
            </a:r>
            <a:endParaRPr lang="zh-CN" altLang="en-US" sz="1400" dirty="0" smtClean="0">
              <a:solidFill>
                <a:srgbClr val="565656"/>
              </a:solidFill>
              <a:latin typeface="黑体" panose="02010609060101010101" pitchFamily="49" charset="-122"/>
              <a:ea typeface="黑体" panose="02010609060101010101" pitchFamily="49"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hd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4294967295"/>
          </p:nvPr>
        </p:nvSpPr>
        <p:spPr>
          <a:xfrm>
            <a:off x="1028477" y="9702800"/>
            <a:ext cx="6528023" cy="235712"/>
          </a:xfrm>
          <a:prstGeom prst="rect">
            <a:avLst/>
          </a:prstGeom>
        </p:spPr>
        <p:txBody>
          <a:bodyPr/>
          <a:lstStyle/>
          <a:p>
            <a:r>
              <a:rPr lang="zh-CN" altLang="en-US" dirty="0" smtClean="0">
                <a:solidFill>
                  <a:srgbClr val="5E6157"/>
                </a:solidFill>
                <a:latin typeface="黑体" panose="02010609060101010101" pitchFamily="49" charset="-122"/>
                <a:ea typeface="黑体" panose="02010609060101010101" pitchFamily="49" charset="-122"/>
              </a:rPr>
              <a:t>智慧指挥调度全产业链综合解决方案提供商</a:t>
            </a:r>
            <a:endParaRPr lang="zh-CN" altLang="en-US" dirty="0">
              <a:solidFill>
                <a:srgbClr val="5E6157"/>
              </a:solidFill>
              <a:latin typeface="黑体" panose="02010609060101010101" pitchFamily="49" charset="-122"/>
              <a:ea typeface="黑体" panose="02010609060101010101" pitchFamily="49" charset="-122"/>
            </a:endParaRPr>
          </a:p>
        </p:txBody>
      </p:sp>
      <p:sp>
        <p:nvSpPr>
          <p:cNvPr id="3" name="灯片编号占位符 2"/>
          <p:cNvSpPr>
            <a:spLocks noGrp="1"/>
          </p:cNvSpPr>
          <p:nvPr>
            <p:ph type="sldNum" sz="quarter" idx="4294967295"/>
          </p:nvPr>
        </p:nvSpPr>
        <p:spPr>
          <a:xfrm>
            <a:off x="-6350" y="9702800"/>
            <a:ext cx="1034827" cy="235712"/>
          </a:xfrm>
          <a:prstGeom prst="rect">
            <a:avLst/>
          </a:prstGeom>
        </p:spPr>
        <p:txBody>
          <a:bodyPr/>
          <a:lstStyle/>
          <a:p>
            <a:pPr algn="ctr"/>
            <a:fld id="{991C8817-C051-4254-8447-C87145F9D410}" type="slidenum">
              <a:rPr lang="en-US" altLang="zh-CN" sz="1600" smtClean="0">
                <a:solidFill>
                  <a:schemeClr val="bg1"/>
                </a:solidFill>
                <a:latin typeface="黑体" panose="02010609060101010101" pitchFamily="49" charset="-122"/>
                <a:ea typeface="黑体" panose="02010609060101010101" pitchFamily="49" charset="-122"/>
              </a:rPr>
              <a:t>1</a:t>
            </a:fld>
            <a:endParaRPr lang="en-US" altLang="zh-CN" sz="1600" dirty="0">
              <a:solidFill>
                <a:schemeClr val="bg1"/>
              </a:solidFill>
              <a:latin typeface="黑体" panose="02010609060101010101" pitchFamily="49" charset="-122"/>
              <a:ea typeface="黑体" panose="02010609060101010101" pitchFamily="49" charset="-122"/>
            </a:endParaRPr>
          </a:p>
        </p:txBody>
      </p:sp>
      <p:pic>
        <p:nvPicPr>
          <p:cNvPr id="4" name="图片 3" descr="JP彩页-话务系列-智能人工话务产品系列画册_2024_1"/>
          <p:cNvPicPr>
            <a:picLocks noChangeAspect="1"/>
          </p:cNvPicPr>
          <p:nvPr/>
        </p:nvPicPr>
        <p:blipFill>
          <a:blip r:embed="rId2"/>
          <a:stretch>
            <a:fillRect/>
          </a:stretch>
        </p:blipFill>
        <p:spPr>
          <a:xfrm>
            <a:off x="-15875" y="-635"/>
            <a:ext cx="7572375" cy="10308590"/>
          </a:xfrm>
          <a:prstGeom prst="rect">
            <a:avLst/>
          </a:prstGeom>
        </p:spPr>
      </p:pic>
      <p:sp>
        <p:nvSpPr>
          <p:cNvPr id="8" name="矩形 7"/>
          <p:cNvSpPr/>
          <p:nvPr/>
        </p:nvSpPr>
        <p:spPr>
          <a:xfrm>
            <a:off x="3599815" y="6065520"/>
            <a:ext cx="3959225" cy="4196080"/>
          </a:xfrm>
          <a:prstGeom prst="rect">
            <a:avLst/>
          </a:prstGeom>
          <a:gradFill>
            <a:gsLst>
              <a:gs pos="0">
                <a:srgbClr val="DDDED9"/>
              </a:gs>
              <a:gs pos="100000">
                <a:schemeClr val="bg1"/>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a:off x="-15240" y="6060440"/>
            <a:ext cx="3615055" cy="4222115"/>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文本框 4"/>
          <p:cNvSpPr txBox="1"/>
          <p:nvPr/>
        </p:nvSpPr>
        <p:spPr>
          <a:xfrm>
            <a:off x="744855" y="7035800"/>
            <a:ext cx="6929755" cy="707886"/>
          </a:xfrm>
          <a:prstGeom prst="rect">
            <a:avLst/>
          </a:prstGeom>
          <a:noFill/>
        </p:spPr>
        <p:txBody>
          <a:bodyPr wrap="square" rtlCol="0">
            <a:spAutoFit/>
          </a:bodyPr>
          <a:lstStyle/>
          <a:p>
            <a:r>
              <a:rPr lang="zh-CN" altLang="en-US" sz="4000" dirty="0">
                <a:solidFill>
                  <a:srgbClr val="5F644F"/>
                </a:solidFill>
                <a:latin typeface="方正大黑简体" panose="03000509000000000000" charset="-122"/>
                <a:ea typeface="方正大黑简体" panose="03000509000000000000" charset="-122"/>
                <a:cs typeface="方正大黑简体" panose="03000509000000000000" charset="-122"/>
              </a:rPr>
              <a:t>飞鸿</a:t>
            </a:r>
            <a:r>
              <a:rPr lang="en-US" altLang="zh-CN" sz="4000" dirty="0">
                <a:solidFill>
                  <a:srgbClr val="5F644F"/>
                </a:solidFill>
                <a:latin typeface="方正大黑简体" panose="03000509000000000000" charset="-122"/>
                <a:ea typeface="方正大黑简体" panose="03000509000000000000" charset="-122"/>
                <a:cs typeface="方正大黑简体" panose="03000509000000000000" charset="-122"/>
              </a:rPr>
              <a:t>9000C</a:t>
            </a:r>
            <a:r>
              <a:rPr lang="zh-CN" altLang="en-US" sz="4000" dirty="0">
                <a:solidFill>
                  <a:srgbClr val="5F644F"/>
                </a:solidFill>
                <a:latin typeface="方正大黑简体" panose="03000509000000000000" charset="-122"/>
                <a:ea typeface="方正大黑简体" panose="03000509000000000000" charset="-122"/>
                <a:cs typeface="方正大黑简体" panose="03000509000000000000" charset="-122"/>
              </a:rPr>
              <a:t>型综合信息系</a:t>
            </a:r>
            <a:r>
              <a:rPr lang="zh-CN" altLang="en-US" sz="4000" dirty="0" smtClean="0">
                <a:solidFill>
                  <a:srgbClr val="5F644F"/>
                </a:solidFill>
                <a:latin typeface="方正大黑简体" panose="03000509000000000000" charset="-122"/>
                <a:ea typeface="方正大黑简体" panose="03000509000000000000" charset="-122"/>
                <a:cs typeface="方正大黑简体" panose="03000509000000000000" charset="-122"/>
              </a:rPr>
              <a:t>统</a:t>
            </a:r>
            <a:endParaRPr lang="zh-CN" altLang="en-US" sz="4000" dirty="0">
              <a:solidFill>
                <a:srgbClr val="5F644F"/>
              </a:solidFill>
              <a:latin typeface="方正大黑简体" panose="03000509000000000000" charset="-122"/>
              <a:ea typeface="方正大黑简体" panose="03000509000000000000" charset="-122"/>
              <a:cs typeface="方正大黑简体" panose="03000509000000000000" charset="-122"/>
            </a:endParaRPr>
          </a:p>
        </p:txBody>
      </p:sp>
      <p:sp>
        <p:nvSpPr>
          <p:cNvPr id="10" name="文本框 9"/>
          <p:cNvSpPr txBox="1"/>
          <p:nvPr/>
        </p:nvSpPr>
        <p:spPr>
          <a:xfrm>
            <a:off x="744855" y="8940800"/>
            <a:ext cx="6527165" cy="460375"/>
          </a:xfrm>
          <a:prstGeom prst="rect">
            <a:avLst/>
          </a:prstGeom>
          <a:noFill/>
        </p:spPr>
        <p:txBody>
          <a:bodyPr wrap="square" rtlCol="0">
            <a:spAutoFit/>
          </a:bodyPr>
          <a:lstStyle/>
          <a:p>
            <a:pPr algn="l"/>
            <a:r>
              <a:rPr lang="zh-CN" sz="2400">
                <a:solidFill>
                  <a:srgbClr val="5F644F"/>
                </a:solidFill>
                <a:latin typeface="方正大黑简体" panose="03000509000000000000" charset="-122"/>
                <a:ea typeface="方正大黑简体" panose="03000509000000000000" charset="-122"/>
                <a:cs typeface="方正大黑简体" panose="03000509000000000000" charset="-122"/>
              </a:rPr>
              <a:t>北京佳讯飞鸿电气股份有限公司</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JP彩页-话务系列-智能人工话务产品系列画册_2024_2"/>
          <p:cNvPicPr>
            <a:picLocks noChangeAspect="1"/>
          </p:cNvPicPr>
          <p:nvPr/>
        </p:nvPicPr>
        <p:blipFill>
          <a:blip r:embed="rId2"/>
          <a:srcRect t="8370" b="6295"/>
          <a:stretch>
            <a:fillRect/>
          </a:stretch>
        </p:blipFill>
        <p:spPr>
          <a:xfrm>
            <a:off x="0" y="863600"/>
            <a:ext cx="7556500" cy="874649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descr="7b0a20202020227461726765744d6f64756c65223a20226b6f6e6c696e65666f6e7473220a7d0a"/>
          <p:cNvSpPr txBox="1"/>
          <p:nvPr/>
        </p:nvSpPr>
        <p:spPr>
          <a:xfrm>
            <a:off x="501650" y="1092200"/>
            <a:ext cx="4792345" cy="398780"/>
          </a:xfrm>
          <a:prstGeom prst="rect">
            <a:avLst/>
          </a:prstGeom>
          <a:noFill/>
        </p:spPr>
        <p:txBody>
          <a:bodyPr wrap="square" rtlCol="0">
            <a:spAutoFit/>
          </a:bodyPr>
          <a:lstStyle/>
          <a:p>
            <a:r>
              <a:rPr lang="zh-CN" altLang="en-US" sz="2000" b="1">
                <a:solidFill>
                  <a:srgbClr val="5A6149"/>
                </a:solidFill>
                <a:latin typeface="微软雅黑" panose="020B0503020204020204" charset="-122"/>
                <a:ea typeface="微软雅黑" panose="020B0503020204020204" charset="-122"/>
                <a:sym typeface="方正公文黑体" panose="02000500000000000000" charset="-122"/>
              </a:rPr>
              <a:t>产品概述</a:t>
            </a:r>
          </a:p>
        </p:txBody>
      </p:sp>
      <p:sp>
        <p:nvSpPr>
          <p:cNvPr id="5" name="文本框 4" descr="7b0a20202020227461726765744d6f64756c65223a20226b6f6e6c696e65666f6e7473220a7d0a"/>
          <p:cNvSpPr txBox="1"/>
          <p:nvPr/>
        </p:nvSpPr>
        <p:spPr>
          <a:xfrm>
            <a:off x="501649" y="1549400"/>
            <a:ext cx="4191001" cy="2308324"/>
          </a:xfrm>
          <a:prstGeom prst="rect">
            <a:avLst/>
          </a:prstGeom>
          <a:noFill/>
        </p:spPr>
        <p:txBody>
          <a:bodyPr wrap="square" rtlCol="0">
            <a:spAutoFit/>
          </a:bodyPr>
          <a:lstStyle/>
          <a:p>
            <a:pPr indent="266700" algn="just">
              <a:lnSpc>
                <a:spcPct val="150000"/>
              </a:lnSpc>
            </a:pPr>
            <a:r>
              <a:rPr lang="zh-CN" altLang="en-US" sz="1200" dirty="0">
                <a:latin typeface="微软雅黑" panose="020B0503020204020204" charset="-122"/>
                <a:ea typeface="微软雅黑" panose="020B0503020204020204" charset="-122"/>
              </a:rPr>
              <a:t>飞鸿</a:t>
            </a:r>
            <a:r>
              <a:rPr lang="en-US" altLang="zh-CN" sz="1200" dirty="0">
                <a:latin typeface="微软雅黑" panose="020B0503020204020204" charset="-122"/>
                <a:ea typeface="微软雅黑" panose="020B0503020204020204" charset="-122"/>
              </a:rPr>
              <a:t>9000C</a:t>
            </a:r>
            <a:r>
              <a:rPr lang="zh-CN" altLang="en-US" sz="1200" dirty="0">
                <a:latin typeface="微软雅黑" panose="020B0503020204020204" charset="-122"/>
                <a:ea typeface="微软雅黑" panose="020B0503020204020204" charset="-122"/>
              </a:rPr>
              <a:t>型综合信息系统（品牌</a:t>
            </a:r>
            <a:r>
              <a:rPr lang="en-US" altLang="zh-CN" sz="1200" dirty="0">
                <a:latin typeface="微软雅黑" panose="020B0503020204020204" charset="-122"/>
                <a:ea typeface="微软雅黑" panose="020B0503020204020204" charset="-122"/>
              </a:rPr>
              <a:t>/</a:t>
            </a:r>
            <a:r>
              <a:rPr lang="zh-CN" altLang="en-US" sz="1200" dirty="0">
                <a:latin typeface="微软雅黑" panose="020B0503020204020204" charset="-122"/>
                <a:ea typeface="微软雅黑" panose="020B0503020204020204" charset="-122"/>
              </a:rPr>
              <a:t>型号：佳讯飞鸿</a:t>
            </a:r>
            <a:r>
              <a:rPr lang="en-US" altLang="zh-CN" sz="1200" dirty="0">
                <a:latin typeface="微软雅黑" panose="020B0503020204020204" charset="-122"/>
                <a:ea typeface="微软雅黑" panose="020B0503020204020204" charset="-122"/>
              </a:rPr>
              <a:t>/</a:t>
            </a:r>
            <a:r>
              <a:rPr lang="zh-CN" altLang="en-US" sz="1200" dirty="0">
                <a:latin typeface="微软雅黑" panose="020B0503020204020204" charset="-122"/>
                <a:ea typeface="微软雅黑" panose="020B0503020204020204" charset="-122"/>
              </a:rPr>
              <a:t>飞鸿</a:t>
            </a:r>
            <a:r>
              <a:rPr lang="en-US" altLang="zh-CN" sz="1200" dirty="0">
                <a:latin typeface="微软雅黑" panose="020B0503020204020204" charset="-122"/>
                <a:ea typeface="微软雅黑" panose="020B0503020204020204" charset="-122"/>
              </a:rPr>
              <a:t>9000C-IIS</a:t>
            </a:r>
            <a:r>
              <a:rPr lang="zh-CN" altLang="en-US" sz="1200" dirty="0">
                <a:latin typeface="微软雅黑" panose="020B0503020204020204" charset="-122"/>
                <a:ea typeface="微软雅黑" panose="020B0503020204020204" charset="-122"/>
              </a:rPr>
              <a:t>）</a:t>
            </a:r>
            <a:r>
              <a:rPr lang="zh-CN" altLang="zh-CN" sz="1200" dirty="0" smtClean="0">
                <a:latin typeface="微软雅黑" panose="020B0503020204020204" charset="-122"/>
                <a:ea typeface="微软雅黑" panose="020B0503020204020204" charset="-122"/>
              </a:rPr>
              <a:t>主要</a:t>
            </a:r>
            <a:r>
              <a:rPr lang="zh-CN" altLang="en-US" sz="1200" dirty="0" smtClean="0">
                <a:latin typeface="微软雅黑" panose="020B0503020204020204" charset="-122"/>
                <a:ea typeface="微软雅黑" panose="020B0503020204020204" charset="-122"/>
              </a:rPr>
              <a:t>提</a:t>
            </a:r>
            <a:r>
              <a:rPr lang="zh-CN" altLang="en-US" sz="1200" dirty="0">
                <a:latin typeface="微软雅黑" panose="020B0503020204020204" charset="-122"/>
                <a:ea typeface="微软雅黑" panose="020B0503020204020204" charset="-122"/>
              </a:rPr>
              <a:t>供热线电话、在线客服、工单处理等服务，具备多业务数据处理、知识信息快速检索、工单处理及流转、服务智能质检等功能，能够为用户提供信息查询、智能辅助、表单填报、管理运维等一站式综合信息服务</a:t>
            </a:r>
            <a:r>
              <a:rPr lang="zh-CN" altLang="en-US" sz="1200" dirty="0" smtClean="0">
                <a:latin typeface="微软雅黑" panose="020B0503020204020204" charset="-122"/>
                <a:ea typeface="微软雅黑" panose="020B0503020204020204" charset="-122"/>
              </a:rPr>
              <a:t>。具</a:t>
            </a:r>
            <a:r>
              <a:rPr lang="zh-CN" altLang="en-US" sz="1200" dirty="0">
                <a:latin typeface="微软雅黑" panose="020B0503020204020204" charset="-122"/>
                <a:ea typeface="微软雅黑" panose="020B0503020204020204" charset="-122"/>
              </a:rPr>
              <a:t>备视频客服</a:t>
            </a:r>
            <a:r>
              <a:rPr lang="en-US" altLang="zh-CN" sz="1200" dirty="0">
                <a:latin typeface="微软雅黑" panose="020B0503020204020204" charset="-122"/>
                <a:ea typeface="微软雅黑" panose="020B0503020204020204" charset="-122"/>
              </a:rPr>
              <a:t>(</a:t>
            </a:r>
            <a:r>
              <a:rPr lang="en-US" altLang="zh-CN" sz="1200" dirty="0" err="1">
                <a:latin typeface="微软雅黑" panose="020B0503020204020204" charset="-122"/>
                <a:ea typeface="微软雅黑" panose="020B0503020204020204" charset="-122"/>
              </a:rPr>
              <a:t>VoLTE</a:t>
            </a:r>
            <a:r>
              <a:rPr lang="zh-CN" altLang="en-US" sz="1200" dirty="0">
                <a:latin typeface="微软雅黑" panose="020B0503020204020204" charset="-122"/>
                <a:ea typeface="微软雅黑" panose="020B0503020204020204" charset="-122"/>
              </a:rPr>
              <a:t>视频和</a:t>
            </a:r>
            <a:r>
              <a:rPr lang="en-US" altLang="zh-CN" sz="1200" dirty="0">
                <a:latin typeface="微软雅黑" panose="020B0503020204020204" charset="-122"/>
                <a:ea typeface="微软雅黑" panose="020B0503020204020204" charset="-122"/>
              </a:rPr>
              <a:t>IP</a:t>
            </a:r>
            <a:r>
              <a:rPr lang="zh-CN" altLang="en-US" sz="1200" dirty="0">
                <a:latin typeface="微软雅黑" panose="020B0503020204020204" charset="-122"/>
                <a:ea typeface="微软雅黑" panose="020B0503020204020204" charset="-122"/>
              </a:rPr>
              <a:t>视频接入</a:t>
            </a:r>
            <a:r>
              <a:rPr lang="en-US" altLang="zh-CN" sz="1200" dirty="0">
                <a:latin typeface="微软雅黑" panose="020B0503020204020204" charset="-122"/>
                <a:ea typeface="微软雅黑" panose="020B0503020204020204" charset="-122"/>
              </a:rPr>
              <a:t>)</a:t>
            </a:r>
            <a:r>
              <a:rPr lang="zh-CN" altLang="en-US" sz="1200" dirty="0">
                <a:latin typeface="微软雅黑" panose="020B0503020204020204" charset="-122"/>
                <a:ea typeface="微软雅黑" panose="020B0503020204020204" charset="-122"/>
              </a:rPr>
              <a:t>、智能辅助、智能外呼等能力。支持接入指定智能大模型平台，辅助提升智能化服务保障能力</a:t>
            </a:r>
            <a:r>
              <a:rPr lang="zh-CN" altLang="zh-CN" sz="1200" dirty="0" smtClean="0">
                <a:latin typeface="微软雅黑" panose="020B0503020204020204" charset="-122"/>
                <a:ea typeface="微软雅黑" panose="020B0503020204020204" charset="-122"/>
              </a:rPr>
              <a:t>。</a:t>
            </a:r>
            <a:endParaRPr lang="en-US" altLang="zh-CN" sz="1200" dirty="0">
              <a:latin typeface="微软雅黑" panose="020B0503020204020204" charset="-122"/>
              <a:ea typeface="微软雅黑" panose="020B0503020204020204" charset="-122"/>
              <a:sym typeface="方正公文黑体" panose="02000500000000000000" charset="-122"/>
            </a:endParaRPr>
          </a:p>
        </p:txBody>
      </p:sp>
      <p:sp>
        <p:nvSpPr>
          <p:cNvPr id="6" name="文本框 5"/>
          <p:cNvSpPr txBox="1"/>
          <p:nvPr/>
        </p:nvSpPr>
        <p:spPr>
          <a:xfrm>
            <a:off x="4632826" y="3207159"/>
            <a:ext cx="2409880" cy="215444"/>
          </a:xfrm>
          <a:prstGeom prst="rect">
            <a:avLst/>
          </a:prstGeom>
          <a:noFill/>
          <a:ln w="9525">
            <a:noFill/>
          </a:ln>
        </p:spPr>
        <p:txBody>
          <a:bodyPr wrap="square">
            <a:spAutoFit/>
          </a:bodyPr>
          <a:lstStyle/>
          <a:p>
            <a:pPr indent="267970" algn="ctr"/>
            <a:r>
              <a:rPr lang="zh-CN" altLang="en-US" sz="800" dirty="0">
                <a:latin typeface="微软雅黑" panose="020B0503020204020204" charset="-122"/>
                <a:ea typeface="微软雅黑" panose="020B0503020204020204" charset="-122"/>
                <a:cs typeface="微软雅黑" panose="020B0503020204020204" charset="-122"/>
              </a:rPr>
              <a:t>飞鸿</a:t>
            </a:r>
            <a:r>
              <a:rPr lang="en-US" altLang="zh-CN" sz="800" dirty="0">
                <a:latin typeface="微软雅黑" panose="020B0503020204020204" charset="-122"/>
                <a:ea typeface="微软雅黑" panose="020B0503020204020204" charset="-122"/>
                <a:cs typeface="微软雅黑" panose="020B0503020204020204" charset="-122"/>
              </a:rPr>
              <a:t>9000C</a:t>
            </a:r>
            <a:r>
              <a:rPr lang="zh-CN" altLang="en-US" sz="800" dirty="0">
                <a:latin typeface="微软雅黑" panose="020B0503020204020204" charset="-122"/>
                <a:ea typeface="微软雅黑" panose="020B0503020204020204" charset="-122"/>
                <a:cs typeface="微软雅黑" panose="020B0503020204020204" charset="-122"/>
              </a:rPr>
              <a:t>型综合信息系统示</a:t>
            </a:r>
            <a:r>
              <a:rPr lang="zh-CN" altLang="en-US" sz="800" dirty="0" smtClean="0">
                <a:latin typeface="微软雅黑" panose="020B0503020204020204" charset="-122"/>
                <a:ea typeface="微软雅黑" panose="020B0503020204020204" charset="-122"/>
                <a:cs typeface="微软雅黑" panose="020B0503020204020204" charset="-122"/>
              </a:rPr>
              <a:t>意图</a:t>
            </a:r>
            <a:endParaRPr sz="800" dirty="0">
              <a:latin typeface="微软雅黑" panose="020B0503020204020204" charset="-122"/>
              <a:ea typeface="微软雅黑" panose="020B0503020204020204" charset="-122"/>
              <a:cs typeface="微软雅黑" panose="020B0503020204020204" charset="-122"/>
            </a:endParaRPr>
          </a:p>
        </p:txBody>
      </p:sp>
      <p:sp>
        <p:nvSpPr>
          <p:cNvPr id="7" name="文本框 6" descr="7b0a20202020227461726765744d6f64756c65223a20226b6f6e6c696e65666f6e7473220a7d0a"/>
          <p:cNvSpPr txBox="1"/>
          <p:nvPr/>
        </p:nvSpPr>
        <p:spPr>
          <a:xfrm>
            <a:off x="501651" y="3893820"/>
            <a:ext cx="4792345" cy="39878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》系</a:t>
            </a:r>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统架构</a:t>
            </a:r>
            <a:endParaRPr lang="en-US" altLang="zh-CN"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grpSp>
        <p:nvGrpSpPr>
          <p:cNvPr id="12" name="组合 11"/>
          <p:cNvGrpSpPr/>
          <p:nvPr/>
        </p:nvGrpSpPr>
        <p:grpSpPr>
          <a:xfrm>
            <a:off x="579230" y="1038634"/>
            <a:ext cx="5485020" cy="479179"/>
            <a:chOff x="0" y="21265"/>
            <a:chExt cx="5485020" cy="479179"/>
          </a:xfrm>
        </p:grpSpPr>
        <p:sp>
          <p:nvSpPr>
            <p:cNvPr id="13" name="矩形 12"/>
            <p:cNvSpPr/>
            <p:nvPr/>
          </p:nvSpPr>
          <p:spPr>
            <a:xfrm>
              <a:off x="0" y="21265"/>
              <a:ext cx="3778250" cy="393065"/>
            </a:xfrm>
            <a:prstGeom prst="rect">
              <a:avLst/>
            </a:prstGeom>
            <a:solidFill>
              <a:srgbClr val="5C6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4" name="文本框 2"/>
            <p:cNvSpPr txBox="1">
              <a:spLocks noChangeArrowheads="1"/>
            </p:cNvSpPr>
            <p:nvPr/>
          </p:nvSpPr>
          <p:spPr bwMode="auto">
            <a:xfrm>
              <a:off x="0" y="22289"/>
              <a:ext cx="5485020" cy="478155"/>
            </a:xfrm>
            <a:prstGeom prst="rect">
              <a:avLst/>
            </a:prstGeom>
            <a:noFill/>
            <a:ln w="9525">
              <a:noFill/>
              <a:miter lim="800000"/>
            </a:ln>
          </p:spPr>
          <p:txBody>
            <a:bodyPr rot="0" vert="horz" wrap="square" lIns="91440" tIns="45720" rIns="91440" bIns="45720" anchor="t" anchorCtr="0">
              <a:noAutofit/>
            </a:bodyPr>
            <a:lstStyle/>
            <a:p>
              <a:r>
                <a:rPr lang="zh-CN" altLang="en-US" sz="2000" b="1" dirty="0">
                  <a:solidFill>
                    <a:schemeClr val="bg1"/>
                  </a:solidFill>
                  <a:latin typeface="微软雅黑" panose="020B0503020204020204" charset="-122"/>
                  <a:ea typeface="微软雅黑" panose="020B0503020204020204" charset="-122"/>
                </a:rPr>
                <a:t>飞鸿</a:t>
              </a:r>
              <a:r>
                <a:rPr lang="en-US" altLang="zh-CN" sz="2000" b="1" dirty="0">
                  <a:solidFill>
                    <a:schemeClr val="bg1"/>
                  </a:solidFill>
                  <a:latin typeface="微软雅黑" panose="020B0503020204020204" charset="-122"/>
                  <a:ea typeface="微软雅黑" panose="020B0503020204020204" charset="-122"/>
                </a:rPr>
                <a:t>9000C</a:t>
              </a:r>
              <a:r>
                <a:rPr lang="zh-CN" altLang="en-US" sz="2000" b="1" dirty="0">
                  <a:solidFill>
                    <a:schemeClr val="bg1"/>
                  </a:solidFill>
                  <a:latin typeface="微软雅黑" panose="020B0503020204020204" charset="-122"/>
                  <a:ea typeface="微软雅黑" panose="020B0503020204020204" charset="-122"/>
                </a:rPr>
                <a:t>型综合信息系</a:t>
              </a:r>
              <a:r>
                <a:rPr lang="zh-CN" altLang="en-US" sz="2000" b="1" dirty="0" smtClean="0">
                  <a:solidFill>
                    <a:schemeClr val="bg1"/>
                  </a:solidFill>
                  <a:latin typeface="微软雅黑" panose="020B0503020204020204" charset="-122"/>
                  <a:ea typeface="微软雅黑" panose="020B0503020204020204" charset="-122"/>
                </a:rPr>
                <a:t>统</a:t>
              </a:r>
              <a:endParaRPr lang="zh-CN" sz="1100" b="1" kern="100" dirty="0">
                <a:solidFill>
                  <a:schemeClr val="bg1"/>
                </a:solidFill>
                <a:effectLst/>
                <a:latin typeface="微软雅黑" panose="020B0503020204020204" charset="-122"/>
                <a:ea typeface="微软雅黑" panose="020B0503020204020204" charset="-122"/>
                <a:cs typeface="Times New Roman" panose="02020603050405020304" charset="0"/>
              </a:endParaRPr>
            </a:p>
          </p:txBody>
        </p:sp>
      </p:grpSp>
      <p:pic>
        <p:nvPicPr>
          <p:cNvPr id="2" name="图片 1"/>
          <p:cNvPicPr>
            <a:picLocks noChangeAspect="1"/>
          </p:cNvPicPr>
          <p:nvPr/>
        </p:nvPicPr>
        <p:blipFill>
          <a:blip r:embed="rId2"/>
          <a:stretch>
            <a:fillRect/>
          </a:stretch>
        </p:blipFill>
        <p:spPr>
          <a:xfrm>
            <a:off x="4356640" y="1625600"/>
            <a:ext cx="3079210" cy="1734035"/>
          </a:xfrm>
          <a:prstGeom prst="rect">
            <a:avLst/>
          </a:prstGeom>
        </p:spPr>
      </p:pic>
      <p:pic>
        <p:nvPicPr>
          <p:cNvPr id="15" name="图片 14"/>
          <p:cNvPicPr/>
          <p:nvPr/>
        </p:nvPicPr>
        <p:blipFill>
          <a:blip r:embed="rId3"/>
          <a:stretch>
            <a:fillRect/>
          </a:stretch>
        </p:blipFill>
        <p:spPr>
          <a:xfrm>
            <a:off x="501650" y="4216400"/>
            <a:ext cx="6248400" cy="2971800"/>
          </a:xfrm>
          <a:prstGeom prst="rect">
            <a:avLst/>
          </a:prstGeom>
          <a:noFill/>
          <a:ln>
            <a:noFill/>
          </a:ln>
        </p:spPr>
      </p:pic>
      <p:sp>
        <p:nvSpPr>
          <p:cNvPr id="16" name="文本框 15" descr="7b0a20202020227461726765744d6f64756c65223a20226b6f6e6c696e65666f6e7473220a7d0a"/>
          <p:cNvSpPr txBox="1"/>
          <p:nvPr/>
        </p:nvSpPr>
        <p:spPr>
          <a:xfrm>
            <a:off x="577850" y="7264400"/>
            <a:ext cx="6477000" cy="1477328"/>
          </a:xfrm>
          <a:prstGeom prst="rect">
            <a:avLst/>
          </a:prstGeom>
          <a:noFill/>
        </p:spPr>
        <p:txBody>
          <a:bodyPr wrap="square" rtlCol="0">
            <a:spAutoFit/>
          </a:bodyPr>
          <a:lstStyle/>
          <a:p>
            <a:pPr algn="just">
              <a:lnSpc>
                <a:spcPct val="150000"/>
              </a:lnSpc>
            </a:pPr>
            <a:r>
              <a:rPr lang="zh-CN" altLang="en-US" sz="1200" dirty="0">
                <a:latin typeface="微软雅黑" panose="020B0503020204020204" charset="-122"/>
                <a:ea typeface="微软雅黑" panose="020B0503020204020204" charset="-122"/>
              </a:rPr>
              <a:t>基础设施层：含系统及数据库服务器，提供计算存储资源，保障数据持久化与高效访问。</a:t>
            </a:r>
          </a:p>
          <a:p>
            <a:pPr algn="just">
              <a:lnSpc>
                <a:spcPct val="150000"/>
              </a:lnSpc>
            </a:pPr>
            <a:r>
              <a:rPr lang="zh-CN" altLang="en-US" sz="1200" dirty="0">
                <a:latin typeface="微软雅黑" panose="020B0503020204020204" charset="-122"/>
                <a:ea typeface="微软雅黑" panose="020B0503020204020204" charset="-122"/>
              </a:rPr>
              <a:t>业务受理层：集成多功能业务工作台，分业务 </a:t>
            </a:r>
            <a:r>
              <a:rPr lang="en-US" altLang="zh-CN" sz="1200" dirty="0">
                <a:latin typeface="微软雅黑" panose="020B0503020204020204" charset="-122"/>
                <a:ea typeface="微软雅黑" panose="020B0503020204020204" charset="-122"/>
              </a:rPr>
              <a:t>/ </a:t>
            </a:r>
            <a:r>
              <a:rPr lang="zh-CN" altLang="en-US" sz="1200" dirty="0">
                <a:latin typeface="微软雅黑" panose="020B0503020204020204" charset="-122"/>
                <a:ea typeface="微软雅黑" panose="020B0503020204020204" charset="-122"/>
              </a:rPr>
              <a:t>智能数据库，支撑日常操作与智能化实现。</a:t>
            </a:r>
          </a:p>
          <a:p>
            <a:pPr algn="just">
              <a:lnSpc>
                <a:spcPct val="150000"/>
              </a:lnSpc>
            </a:pPr>
            <a:r>
              <a:rPr lang="zh-CN" altLang="en-US" sz="1200" dirty="0">
                <a:latin typeface="微软雅黑" panose="020B0503020204020204" charset="-122"/>
                <a:ea typeface="微软雅黑" panose="020B0503020204020204" charset="-122"/>
              </a:rPr>
              <a:t>核心服务层：覆盖数据、工单、智能等八大模块，</a:t>
            </a:r>
            <a:r>
              <a:rPr lang="en-US" altLang="zh-CN" sz="1200" dirty="0">
                <a:latin typeface="微软雅黑" panose="020B0503020204020204" charset="-122"/>
                <a:ea typeface="微软雅黑" panose="020B0503020204020204" charset="-122"/>
              </a:rPr>
              <a:t>AI </a:t>
            </a:r>
            <a:r>
              <a:rPr lang="zh-CN" altLang="en-US" sz="1200" dirty="0">
                <a:latin typeface="微软雅黑" panose="020B0503020204020204" charset="-122"/>
                <a:ea typeface="微软雅黑" panose="020B0503020204020204" charset="-122"/>
              </a:rPr>
              <a:t>引擎提供语音识别、智能质检等核心支撑。</a:t>
            </a:r>
          </a:p>
          <a:p>
            <a:pPr algn="just">
              <a:lnSpc>
                <a:spcPct val="150000"/>
              </a:lnSpc>
            </a:pPr>
            <a:r>
              <a:rPr lang="zh-CN" altLang="en-US" sz="1200" dirty="0">
                <a:latin typeface="微软雅黑" panose="020B0503020204020204" charset="-122"/>
                <a:ea typeface="微软雅黑" panose="020B0503020204020204" charset="-122"/>
              </a:rPr>
              <a:t>接入层：支持客服工作台及网站、小程序等多渠道接入，适配多样化交互需求。</a:t>
            </a:r>
          </a:p>
          <a:p>
            <a:pPr algn="just">
              <a:lnSpc>
                <a:spcPct val="150000"/>
              </a:lnSpc>
            </a:pPr>
            <a:r>
              <a:rPr lang="zh-CN" altLang="en-US" sz="1200" dirty="0">
                <a:latin typeface="微软雅黑" panose="020B0503020204020204" charset="-122"/>
                <a:ea typeface="微软雅黑" panose="020B0503020204020204" charset="-122"/>
              </a:rPr>
              <a:t>保障体系：含标准规范与安全保障，统一设计运维标准，全方位防范安全风险。</a:t>
            </a:r>
            <a:endParaRPr lang="en-US" altLang="zh-CN" sz="1200" dirty="0">
              <a:latin typeface="微软雅黑" panose="020B0503020204020204" charset="-122"/>
              <a:ea typeface="微软雅黑" panose="020B0503020204020204" charset="-122"/>
              <a:sym typeface="方正公文黑体" panose="020005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descr="7b0a20202020227461726765744d6f64756c65223a20226b6f6e6c696e65666f6e7473220a7d0a"/>
          <p:cNvSpPr txBox="1"/>
          <p:nvPr/>
        </p:nvSpPr>
        <p:spPr>
          <a:xfrm>
            <a:off x="501650" y="1092200"/>
            <a:ext cx="4792345" cy="398780"/>
          </a:xfrm>
          <a:prstGeom prst="rect">
            <a:avLst/>
          </a:prstGeom>
          <a:noFill/>
        </p:spPr>
        <p:txBody>
          <a:bodyPr wrap="square" rtlCol="0">
            <a:spAutoFit/>
          </a:bodyPr>
          <a:lstStyle/>
          <a:p>
            <a:r>
              <a:rPr lang="zh-CN" altLang="en-US" sz="2000" b="1">
                <a:solidFill>
                  <a:srgbClr val="5A6149"/>
                </a:solidFill>
                <a:latin typeface="微软雅黑" panose="020B0503020204020204" charset="-122"/>
                <a:ea typeface="微软雅黑" panose="020B0503020204020204" charset="-122"/>
                <a:sym typeface="方正公文黑体" panose="02000500000000000000" charset="-122"/>
              </a:rPr>
              <a:t>产品概述</a:t>
            </a:r>
          </a:p>
        </p:txBody>
      </p:sp>
      <p:sp>
        <p:nvSpPr>
          <p:cNvPr id="5" name="文本框 4" descr="7b0a20202020227461726765744d6f64756c65223a20226b6f6e6c696e65666f6e7473220a7d0a"/>
          <p:cNvSpPr txBox="1"/>
          <p:nvPr/>
        </p:nvSpPr>
        <p:spPr>
          <a:xfrm>
            <a:off x="501649" y="1484477"/>
            <a:ext cx="3886201" cy="2056973"/>
          </a:xfrm>
          <a:prstGeom prst="rect">
            <a:avLst/>
          </a:prstGeom>
          <a:noFill/>
        </p:spPr>
        <p:txBody>
          <a:bodyPr wrap="square" rtlCol="0">
            <a:spAutoFit/>
          </a:bodyPr>
          <a:lstStyle/>
          <a:p>
            <a:pPr indent="266700" algn="just">
              <a:lnSpc>
                <a:spcPct val="133000"/>
              </a:lnSpc>
            </a:pPr>
            <a:r>
              <a:rPr lang="zh-CN" altLang="en-US" sz="1200" dirty="0">
                <a:latin typeface="微软雅黑" panose="020B0503020204020204" charset="-122"/>
                <a:ea typeface="微软雅黑" panose="020B0503020204020204" charset="-122"/>
              </a:rPr>
              <a:t>飞鸿</a:t>
            </a:r>
            <a:r>
              <a:rPr lang="en-US" altLang="zh-CN" sz="1200" dirty="0">
                <a:latin typeface="微软雅黑" panose="020B0503020204020204" charset="-122"/>
                <a:ea typeface="微软雅黑" panose="020B0503020204020204" charset="-122"/>
              </a:rPr>
              <a:t>9000C</a:t>
            </a:r>
            <a:r>
              <a:rPr lang="zh-CN" altLang="en-US" sz="1200" dirty="0">
                <a:latin typeface="微软雅黑" panose="020B0503020204020204" charset="-122"/>
                <a:ea typeface="微软雅黑" panose="020B0503020204020204" charset="-122"/>
              </a:rPr>
              <a:t>型综合信息系统（品牌</a:t>
            </a:r>
            <a:r>
              <a:rPr lang="en-US" altLang="zh-CN" sz="1200" dirty="0">
                <a:latin typeface="微软雅黑" panose="020B0503020204020204" charset="-122"/>
                <a:ea typeface="微软雅黑" panose="020B0503020204020204" charset="-122"/>
              </a:rPr>
              <a:t>/</a:t>
            </a:r>
            <a:r>
              <a:rPr lang="zh-CN" altLang="en-US" sz="1200" dirty="0">
                <a:latin typeface="微软雅黑" panose="020B0503020204020204" charset="-122"/>
                <a:ea typeface="微软雅黑" panose="020B0503020204020204" charset="-122"/>
              </a:rPr>
              <a:t>型号：佳讯飞鸿</a:t>
            </a:r>
            <a:r>
              <a:rPr lang="en-US" altLang="zh-CN" sz="1200" dirty="0">
                <a:latin typeface="微软雅黑" panose="020B0503020204020204" charset="-122"/>
                <a:ea typeface="微软雅黑" panose="020B0503020204020204" charset="-122"/>
              </a:rPr>
              <a:t>/</a:t>
            </a:r>
            <a:r>
              <a:rPr lang="zh-CN" altLang="en-US" sz="1200" dirty="0">
                <a:latin typeface="微软雅黑" panose="020B0503020204020204" charset="-122"/>
                <a:ea typeface="微软雅黑" panose="020B0503020204020204" charset="-122"/>
              </a:rPr>
              <a:t>飞鸿</a:t>
            </a:r>
            <a:r>
              <a:rPr lang="en-US" altLang="zh-CN" sz="1200" dirty="0">
                <a:latin typeface="微软雅黑" panose="020B0503020204020204" charset="-122"/>
                <a:ea typeface="微软雅黑" panose="020B0503020204020204" charset="-122"/>
              </a:rPr>
              <a:t>9000C-IIS</a:t>
            </a:r>
            <a:r>
              <a:rPr lang="zh-CN" altLang="en-US" sz="1200" dirty="0">
                <a:latin typeface="微软雅黑" panose="020B0503020204020204" charset="-122"/>
                <a:ea typeface="微软雅黑" panose="020B0503020204020204" charset="-122"/>
              </a:rPr>
              <a:t>）</a:t>
            </a:r>
            <a:r>
              <a:rPr lang="zh-CN" altLang="zh-CN" sz="1200" dirty="0" smtClean="0">
                <a:latin typeface="微软雅黑" panose="020B0503020204020204" charset="-122"/>
                <a:ea typeface="微软雅黑" panose="020B0503020204020204" charset="-122"/>
              </a:rPr>
              <a:t>主要</a:t>
            </a:r>
            <a:r>
              <a:rPr lang="zh-CN" altLang="en-US" sz="1200" dirty="0" smtClean="0">
                <a:latin typeface="微软雅黑" panose="020B0503020204020204" charset="-122"/>
                <a:ea typeface="微软雅黑" panose="020B0503020204020204" charset="-122"/>
              </a:rPr>
              <a:t>提</a:t>
            </a:r>
            <a:r>
              <a:rPr lang="zh-CN" altLang="en-US" sz="1200" dirty="0">
                <a:latin typeface="微软雅黑" panose="020B0503020204020204" charset="-122"/>
                <a:ea typeface="微软雅黑" panose="020B0503020204020204" charset="-122"/>
              </a:rPr>
              <a:t>供热线电话、在线客服、工单处理等服务，具备多业务数据处理、知识信息快速检索、工单处理及流转、服务智能质检等功能，能够为用户提供信息查询、智能辅助、表单填报、管理运维等一站式综合信息服务</a:t>
            </a:r>
            <a:r>
              <a:rPr lang="zh-CN" altLang="en-US" sz="1200" dirty="0" smtClean="0">
                <a:latin typeface="微软雅黑" panose="020B0503020204020204" charset="-122"/>
                <a:ea typeface="微软雅黑" panose="020B0503020204020204" charset="-122"/>
              </a:rPr>
              <a:t>。具</a:t>
            </a:r>
            <a:r>
              <a:rPr lang="zh-CN" altLang="en-US" sz="1200" dirty="0">
                <a:latin typeface="微软雅黑" panose="020B0503020204020204" charset="-122"/>
                <a:ea typeface="微软雅黑" panose="020B0503020204020204" charset="-122"/>
              </a:rPr>
              <a:t>备视频客服</a:t>
            </a:r>
            <a:r>
              <a:rPr lang="en-US" altLang="zh-CN" sz="1200" dirty="0">
                <a:latin typeface="微软雅黑" panose="020B0503020204020204" charset="-122"/>
                <a:ea typeface="微软雅黑" panose="020B0503020204020204" charset="-122"/>
              </a:rPr>
              <a:t>(</a:t>
            </a:r>
            <a:r>
              <a:rPr lang="en-US" altLang="zh-CN" sz="1200" dirty="0" err="1">
                <a:latin typeface="微软雅黑" panose="020B0503020204020204" charset="-122"/>
                <a:ea typeface="微软雅黑" panose="020B0503020204020204" charset="-122"/>
              </a:rPr>
              <a:t>VoLTE</a:t>
            </a:r>
            <a:r>
              <a:rPr lang="zh-CN" altLang="en-US" sz="1200" dirty="0">
                <a:latin typeface="微软雅黑" panose="020B0503020204020204" charset="-122"/>
                <a:ea typeface="微软雅黑" panose="020B0503020204020204" charset="-122"/>
              </a:rPr>
              <a:t>视频和</a:t>
            </a:r>
            <a:r>
              <a:rPr lang="en-US" altLang="zh-CN" sz="1200" dirty="0">
                <a:latin typeface="微软雅黑" panose="020B0503020204020204" charset="-122"/>
                <a:ea typeface="微软雅黑" panose="020B0503020204020204" charset="-122"/>
              </a:rPr>
              <a:t>IP</a:t>
            </a:r>
            <a:r>
              <a:rPr lang="zh-CN" altLang="en-US" sz="1200" dirty="0">
                <a:latin typeface="微软雅黑" panose="020B0503020204020204" charset="-122"/>
                <a:ea typeface="微软雅黑" panose="020B0503020204020204" charset="-122"/>
              </a:rPr>
              <a:t>视频接入</a:t>
            </a:r>
            <a:r>
              <a:rPr lang="en-US" altLang="zh-CN" sz="1200" dirty="0">
                <a:latin typeface="微软雅黑" panose="020B0503020204020204" charset="-122"/>
                <a:ea typeface="微软雅黑" panose="020B0503020204020204" charset="-122"/>
              </a:rPr>
              <a:t>)</a:t>
            </a:r>
            <a:r>
              <a:rPr lang="zh-CN" altLang="en-US" sz="1200" dirty="0">
                <a:latin typeface="微软雅黑" panose="020B0503020204020204" charset="-122"/>
                <a:ea typeface="微软雅黑" panose="020B0503020204020204" charset="-122"/>
              </a:rPr>
              <a:t>、智能辅助、智能外呼等能力。支持接入指定智能大模型平台，辅助提升智能化服务保障能力</a:t>
            </a:r>
            <a:r>
              <a:rPr lang="zh-CN" altLang="zh-CN" sz="1200" dirty="0" smtClean="0">
                <a:latin typeface="微软雅黑" panose="020B0503020204020204" charset="-122"/>
                <a:ea typeface="微软雅黑" panose="020B0503020204020204" charset="-122"/>
              </a:rPr>
              <a:t>。</a:t>
            </a:r>
            <a:endParaRPr lang="en-US" altLang="zh-CN" sz="1200" dirty="0">
              <a:latin typeface="微软雅黑" panose="020B0503020204020204" charset="-122"/>
              <a:ea typeface="微软雅黑" panose="020B0503020204020204" charset="-122"/>
              <a:sym typeface="方正公文黑体" panose="02000500000000000000" charset="-122"/>
            </a:endParaRPr>
          </a:p>
        </p:txBody>
      </p:sp>
      <p:sp>
        <p:nvSpPr>
          <p:cNvPr id="6" name="文本框 5"/>
          <p:cNvSpPr txBox="1"/>
          <p:nvPr/>
        </p:nvSpPr>
        <p:spPr>
          <a:xfrm>
            <a:off x="4768850" y="2921000"/>
            <a:ext cx="2121455" cy="215444"/>
          </a:xfrm>
          <a:prstGeom prst="rect">
            <a:avLst/>
          </a:prstGeom>
          <a:noFill/>
          <a:ln w="9525">
            <a:noFill/>
          </a:ln>
        </p:spPr>
        <p:txBody>
          <a:bodyPr wrap="square">
            <a:spAutoFit/>
          </a:bodyPr>
          <a:lstStyle/>
          <a:p>
            <a:pPr indent="267970" algn="ctr"/>
            <a:r>
              <a:rPr lang="zh-CN" altLang="en-US" sz="800" dirty="0">
                <a:latin typeface="微软雅黑" panose="020B0503020204020204" charset="-122"/>
                <a:ea typeface="微软雅黑" panose="020B0503020204020204" charset="-122"/>
                <a:cs typeface="微软雅黑" panose="020B0503020204020204" charset="-122"/>
              </a:rPr>
              <a:t>飞鸿</a:t>
            </a:r>
            <a:r>
              <a:rPr lang="en-US" altLang="zh-CN" sz="800" dirty="0">
                <a:latin typeface="微软雅黑" panose="020B0503020204020204" charset="-122"/>
                <a:ea typeface="微软雅黑" panose="020B0503020204020204" charset="-122"/>
                <a:cs typeface="微软雅黑" panose="020B0503020204020204" charset="-122"/>
              </a:rPr>
              <a:t>9000C</a:t>
            </a:r>
            <a:r>
              <a:rPr lang="zh-CN" altLang="en-US" sz="800" dirty="0">
                <a:latin typeface="微软雅黑" panose="020B0503020204020204" charset="-122"/>
                <a:ea typeface="微软雅黑" panose="020B0503020204020204" charset="-122"/>
                <a:cs typeface="微软雅黑" panose="020B0503020204020204" charset="-122"/>
              </a:rPr>
              <a:t>型综合信息系统示</a:t>
            </a:r>
            <a:r>
              <a:rPr lang="zh-CN" altLang="en-US" sz="800" dirty="0" smtClean="0">
                <a:latin typeface="微软雅黑" panose="020B0503020204020204" charset="-122"/>
                <a:ea typeface="微软雅黑" panose="020B0503020204020204" charset="-122"/>
                <a:cs typeface="微软雅黑" panose="020B0503020204020204" charset="-122"/>
              </a:rPr>
              <a:t>意图</a:t>
            </a:r>
            <a:endParaRPr sz="800" dirty="0">
              <a:latin typeface="微软雅黑" panose="020B0503020204020204" charset="-122"/>
              <a:ea typeface="微软雅黑" panose="020B0503020204020204" charset="-122"/>
              <a:cs typeface="微软雅黑" panose="020B0503020204020204" charset="-122"/>
            </a:endParaRPr>
          </a:p>
        </p:txBody>
      </p:sp>
      <p:sp>
        <p:nvSpPr>
          <p:cNvPr id="7" name="文本框 6" descr="7b0a20202020227461726765744d6f64756c65223a20226b6f6e6c696e65666f6e7473220a7d0a"/>
          <p:cNvSpPr txBox="1"/>
          <p:nvPr/>
        </p:nvSpPr>
        <p:spPr>
          <a:xfrm>
            <a:off x="501651" y="3608526"/>
            <a:ext cx="4792345" cy="39878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》系统主要功</a:t>
            </a:r>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能</a:t>
            </a:r>
            <a:endParaRPr lang="en-US" altLang="zh-CN"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
        <p:nvSpPr>
          <p:cNvPr id="11" name="矩形 10"/>
          <p:cNvSpPr/>
          <p:nvPr/>
        </p:nvSpPr>
        <p:spPr>
          <a:xfrm>
            <a:off x="501650" y="4014887"/>
            <a:ext cx="6781800" cy="5078313"/>
          </a:xfrm>
          <a:prstGeom prst="rect">
            <a:avLst/>
          </a:prstGeom>
        </p:spPr>
        <p:txBody>
          <a:bodyPr wrap="square">
            <a:spAutoFit/>
          </a:bodyPr>
          <a:lstStyle/>
          <a:p>
            <a:pPr marL="266700" indent="-266700" algn="just">
              <a:lnSpc>
                <a:spcPct val="150000"/>
              </a:lnSpc>
              <a:buFont typeface="Wingdings" panose="05000000000000000000" pitchFamily="2" charset="2"/>
              <a:buChar char=""/>
            </a:pPr>
            <a:r>
              <a:rPr lang="zh-CN" altLang="en-US" sz="1200" dirty="0" smtClean="0">
                <a:latin typeface="微软雅黑" panose="020B0503020204020204" charset="-122"/>
                <a:ea typeface="微软雅黑" panose="020B0503020204020204" charset="-122"/>
              </a:rPr>
              <a:t>系</a:t>
            </a:r>
            <a:r>
              <a:rPr lang="zh-CN" altLang="en-US" sz="1200" dirty="0">
                <a:latin typeface="微软雅黑" panose="020B0503020204020204" charset="-122"/>
                <a:ea typeface="微软雅黑" panose="020B0503020204020204" charset="-122"/>
              </a:rPr>
              <a:t>统可综合提供热线电话、在线客服、工单处理等服务，具备多业务数据处理、知识信息快速检索、工单处理及流转、服务智能质检等功能，能够为用户提供信息查询、智能辅助、表单填报、管理运</a:t>
            </a:r>
            <a:r>
              <a:rPr lang="zh-CN" altLang="en-US" sz="1200" dirty="0" smtClean="0">
                <a:latin typeface="微软雅黑" panose="020B0503020204020204" charset="-122"/>
                <a:ea typeface="微软雅黑" panose="020B0503020204020204" charset="-122"/>
              </a:rPr>
              <a:t>维视</a:t>
            </a:r>
            <a:r>
              <a:rPr lang="zh-CN" altLang="en-US" sz="1200" dirty="0">
                <a:latin typeface="微软雅黑" panose="020B0503020204020204" charset="-122"/>
                <a:ea typeface="微软雅黑" panose="020B0503020204020204" charset="-122"/>
              </a:rPr>
              <a:t>频客服</a:t>
            </a:r>
            <a:r>
              <a:rPr lang="en-US" altLang="zh-CN" sz="1200" dirty="0">
                <a:latin typeface="微软雅黑" panose="020B0503020204020204" charset="-122"/>
                <a:ea typeface="微软雅黑" panose="020B0503020204020204" charset="-122"/>
              </a:rPr>
              <a:t>(</a:t>
            </a:r>
            <a:r>
              <a:rPr lang="en-US" altLang="zh-CN" sz="1200" dirty="0" err="1">
                <a:latin typeface="微软雅黑" panose="020B0503020204020204" charset="-122"/>
                <a:ea typeface="微软雅黑" panose="020B0503020204020204" charset="-122"/>
              </a:rPr>
              <a:t>VoLTE</a:t>
            </a:r>
            <a:r>
              <a:rPr lang="zh-CN" altLang="en-US" sz="1200" dirty="0">
                <a:latin typeface="微软雅黑" panose="020B0503020204020204" charset="-122"/>
                <a:ea typeface="微软雅黑" panose="020B0503020204020204" charset="-122"/>
              </a:rPr>
              <a:t>视频和</a:t>
            </a:r>
            <a:r>
              <a:rPr lang="en-US" altLang="zh-CN" sz="1200" dirty="0">
                <a:latin typeface="微软雅黑" panose="020B0503020204020204" charset="-122"/>
                <a:ea typeface="微软雅黑" panose="020B0503020204020204" charset="-122"/>
              </a:rPr>
              <a:t>IP</a:t>
            </a:r>
            <a:r>
              <a:rPr lang="zh-CN" altLang="en-US" sz="1200" dirty="0">
                <a:latin typeface="微软雅黑" panose="020B0503020204020204" charset="-122"/>
                <a:ea typeface="微软雅黑" panose="020B0503020204020204" charset="-122"/>
              </a:rPr>
              <a:t>视频接入</a:t>
            </a:r>
            <a:r>
              <a:rPr lang="en-US" altLang="zh-CN" sz="1200" dirty="0">
                <a:latin typeface="微软雅黑" panose="020B0503020204020204" charset="-122"/>
                <a:ea typeface="微软雅黑" panose="020B0503020204020204" charset="-122"/>
              </a:rPr>
              <a:t>)</a:t>
            </a:r>
            <a:r>
              <a:rPr lang="zh-CN" altLang="en-US" sz="1200" dirty="0">
                <a:latin typeface="微软雅黑" panose="020B0503020204020204" charset="-122"/>
                <a:ea typeface="微软雅黑" panose="020B0503020204020204" charset="-122"/>
              </a:rPr>
              <a:t>、智能辅助、智能外</a:t>
            </a:r>
            <a:r>
              <a:rPr lang="zh-CN" altLang="en-US" sz="1200" dirty="0" smtClean="0">
                <a:latin typeface="微软雅黑" panose="020B0503020204020204" charset="-122"/>
                <a:ea typeface="微软雅黑" panose="020B0503020204020204" charset="-122"/>
              </a:rPr>
              <a:t>呼等</a:t>
            </a:r>
            <a:r>
              <a:rPr lang="zh-CN" altLang="en-US" sz="1200" dirty="0">
                <a:latin typeface="微软雅黑" panose="020B0503020204020204" charset="-122"/>
                <a:ea typeface="微软雅黑" panose="020B0503020204020204" charset="-122"/>
              </a:rPr>
              <a:t>一站式综合信息服</a:t>
            </a:r>
            <a:r>
              <a:rPr lang="zh-CN" altLang="en-US" sz="1200" dirty="0" smtClean="0">
                <a:latin typeface="微软雅黑" panose="020B0503020204020204" charset="-122"/>
                <a:ea typeface="微软雅黑" panose="020B0503020204020204" charset="-122"/>
              </a:rPr>
              <a:t>务能力。</a:t>
            </a:r>
            <a:endParaRPr lang="zh-CN" altLang="en-US" sz="1200" dirty="0">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smtClean="0">
                <a:latin typeface="微软雅黑" panose="020B0503020204020204" charset="-122"/>
                <a:ea typeface="微软雅黑" panose="020B0503020204020204" charset="-122"/>
              </a:rPr>
              <a:t>支</a:t>
            </a:r>
            <a:r>
              <a:rPr lang="zh-CN" altLang="en-US" sz="1200" dirty="0">
                <a:latin typeface="微软雅黑" panose="020B0503020204020204" charset="-122"/>
                <a:ea typeface="微软雅黑" panose="020B0503020204020204" charset="-122"/>
              </a:rPr>
              <a:t>持接入指定智能大模型平台，辅助提升智能化服务保障能力</a:t>
            </a:r>
            <a:r>
              <a:rPr lang="zh-CN" altLang="en-US" sz="1200" dirty="0" smtClean="0">
                <a:latin typeface="微软雅黑" panose="020B0503020204020204" charset="-122"/>
                <a:ea typeface="微软雅黑" panose="020B0503020204020204" charset="-122"/>
              </a:rPr>
              <a:t>。综</a:t>
            </a:r>
            <a:r>
              <a:rPr lang="zh-CN" altLang="en-US" sz="1200" dirty="0">
                <a:latin typeface="微软雅黑" panose="020B0503020204020204" charset="-122"/>
                <a:ea typeface="微软雅黑" panose="020B0503020204020204" charset="-122"/>
              </a:rPr>
              <a:t>合信息系统具备极高的可靠性，技术架构支持适配云平台部署，支持分布式部署</a:t>
            </a:r>
            <a:r>
              <a:rPr lang="zh-CN" altLang="en-US" sz="1200" dirty="0" smtClean="0">
                <a:latin typeface="微软雅黑" panose="020B0503020204020204" charset="-122"/>
                <a:ea typeface="微软雅黑" panose="020B0503020204020204" charset="-122"/>
              </a:rPr>
              <a:t>。具</a:t>
            </a:r>
            <a:r>
              <a:rPr lang="zh-CN" altLang="en-US" sz="1200" dirty="0">
                <a:latin typeface="微软雅黑" panose="020B0503020204020204" charset="-122"/>
                <a:ea typeface="微软雅黑" panose="020B0503020204020204" charset="-122"/>
              </a:rPr>
              <a:t>备实现云平台化部署能力，能够实现容器化部署。核心服务在某一服务器宕机或故障不受影响，仍可正常使用</a:t>
            </a:r>
            <a:r>
              <a:rPr lang="zh-CN" altLang="en-US" sz="1200" dirty="0" smtClean="0">
                <a:latin typeface="微软雅黑" panose="020B0503020204020204" charset="-122"/>
                <a:ea typeface="微软雅黑" panose="020B0503020204020204" charset="-122"/>
              </a:rPr>
              <a:t>。支</a:t>
            </a:r>
            <a:r>
              <a:rPr lang="zh-CN" altLang="en-US" sz="1200" dirty="0">
                <a:latin typeface="微软雅黑" panose="020B0503020204020204" charset="-122"/>
                <a:ea typeface="微软雅黑" panose="020B0503020204020204" charset="-122"/>
              </a:rPr>
              <a:t>持本地化部署。核心模块支持双机热备或多机集群部署模式。</a:t>
            </a:r>
          </a:p>
          <a:p>
            <a:pPr marL="266700" lvl="0" indent="-266700" algn="just">
              <a:lnSpc>
                <a:spcPct val="150000"/>
              </a:lnSpc>
              <a:spcAft>
                <a:spcPts val="0"/>
              </a:spcAft>
              <a:buFont typeface="Wingdings" panose="05000000000000000000" pitchFamily="2" charset="2"/>
              <a:buChar char=""/>
            </a:pPr>
            <a:r>
              <a:rPr lang="zh-CN" altLang="en-US" sz="1200" dirty="0" smtClean="0">
                <a:latin typeface="微软雅黑" panose="020B0503020204020204" charset="-122"/>
                <a:ea typeface="微软雅黑" panose="020B0503020204020204" charset="-122"/>
              </a:rPr>
              <a:t>具</a:t>
            </a:r>
            <a:r>
              <a:rPr lang="zh-CN" altLang="en-US" sz="1200" dirty="0">
                <a:latin typeface="微软雅黑" panose="020B0503020204020204" charset="-122"/>
                <a:ea typeface="微软雅黑" panose="020B0503020204020204" charset="-122"/>
              </a:rPr>
              <a:t>备高安全性，支持灵活的权限设置，实现权限最小化机制。支持账号密码输入次数控制，多次输入错误自动锁定</a:t>
            </a:r>
            <a:r>
              <a:rPr lang="zh-CN" altLang="en-US" sz="1200" dirty="0" smtClean="0">
                <a:latin typeface="微软雅黑" panose="020B0503020204020204" charset="-122"/>
                <a:ea typeface="微软雅黑" panose="020B0503020204020204" charset="-122"/>
              </a:rPr>
              <a:t>。</a:t>
            </a:r>
            <a:endParaRPr lang="en-US" altLang="zh-CN" sz="1200" dirty="0" smtClean="0">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smtClean="0">
                <a:latin typeface="微软雅黑" panose="020B0503020204020204" charset="-122"/>
                <a:ea typeface="微软雅黑" panose="020B0503020204020204" charset="-122"/>
              </a:rPr>
              <a:t>支</a:t>
            </a:r>
            <a:r>
              <a:rPr lang="zh-CN" altLang="en-US" sz="1200" dirty="0">
                <a:latin typeface="微软雅黑" panose="020B0503020204020204" charset="-122"/>
                <a:ea typeface="微软雅黑" panose="020B0503020204020204" charset="-122"/>
              </a:rPr>
              <a:t>持会话状态管理，建立会话超时机制。支持依托外部设备，建立域间信息受控交换和核心数据加密存储。</a:t>
            </a:r>
          </a:p>
          <a:p>
            <a:pPr marL="266700" lvl="0" indent="-266700" algn="just">
              <a:lnSpc>
                <a:spcPct val="150000"/>
              </a:lnSpc>
              <a:spcAft>
                <a:spcPts val="0"/>
              </a:spcAft>
              <a:buFont typeface="Wingdings" panose="05000000000000000000" pitchFamily="2" charset="2"/>
              <a:buChar char=""/>
            </a:pPr>
            <a:r>
              <a:rPr lang="zh-CN" altLang="en-US" sz="1200" dirty="0" smtClean="0">
                <a:latin typeface="微软雅黑" panose="020B0503020204020204" charset="-122"/>
                <a:ea typeface="微软雅黑" panose="020B0503020204020204" charset="-122"/>
              </a:rPr>
              <a:t>具</a:t>
            </a:r>
            <a:r>
              <a:rPr lang="zh-CN" altLang="en-US" sz="1200" dirty="0">
                <a:latin typeface="微软雅黑" panose="020B0503020204020204" charset="-122"/>
                <a:ea typeface="微软雅黑" panose="020B0503020204020204" charset="-122"/>
              </a:rPr>
              <a:t>备统一的运维门户，可实现对系统各功能模块的状态监控、维护和管理配置。</a:t>
            </a:r>
          </a:p>
          <a:p>
            <a:pPr marL="266700" lvl="0" indent="-266700" algn="just">
              <a:lnSpc>
                <a:spcPct val="150000"/>
              </a:lnSpc>
              <a:spcAft>
                <a:spcPts val="0"/>
              </a:spcAft>
              <a:buFont typeface="Wingdings" panose="05000000000000000000" pitchFamily="2" charset="2"/>
              <a:buChar char=""/>
            </a:pPr>
            <a:r>
              <a:rPr lang="zh-CN" altLang="en-US" sz="1200" dirty="0" smtClean="0">
                <a:latin typeface="微软雅黑" panose="020B0503020204020204" charset="-122"/>
                <a:ea typeface="微软雅黑" panose="020B0503020204020204" charset="-122"/>
              </a:rPr>
              <a:t>具</a:t>
            </a:r>
            <a:r>
              <a:rPr lang="zh-CN" altLang="en-US" sz="1200" dirty="0">
                <a:latin typeface="微软雅黑" panose="020B0503020204020204" charset="-122"/>
                <a:ea typeface="微软雅黑" panose="020B0503020204020204" charset="-122"/>
              </a:rPr>
              <a:t>备很好兼容性，可与综合网管、现役综合客服系统、人工台系统等通过</a:t>
            </a:r>
            <a:r>
              <a:rPr lang="en-US" altLang="zh-CN" sz="1200" dirty="0">
                <a:latin typeface="微软雅黑" panose="020B0503020204020204" charset="-122"/>
                <a:ea typeface="微软雅黑" panose="020B0503020204020204" charset="-122"/>
              </a:rPr>
              <a:t>API</a:t>
            </a:r>
            <a:r>
              <a:rPr lang="zh-CN" altLang="en-US" sz="1200" dirty="0">
                <a:latin typeface="微软雅黑" panose="020B0503020204020204" charset="-122"/>
                <a:ea typeface="微软雅黑" panose="020B0503020204020204" charset="-122"/>
              </a:rPr>
              <a:t>接口实现通信，可以周边系统进行数据交互和信息共享。</a:t>
            </a:r>
          </a:p>
          <a:p>
            <a:pPr marL="266700" lvl="0" indent="-266700" algn="just">
              <a:lnSpc>
                <a:spcPct val="150000"/>
              </a:lnSpc>
              <a:spcAft>
                <a:spcPts val="0"/>
              </a:spcAft>
              <a:buFont typeface="Wingdings" panose="05000000000000000000" pitchFamily="2" charset="2"/>
              <a:buChar char=""/>
            </a:pPr>
            <a:r>
              <a:rPr lang="zh-CN" altLang="en-US" sz="1200" dirty="0" smtClean="0">
                <a:latin typeface="微软雅黑" panose="020B0503020204020204" charset="-122"/>
                <a:ea typeface="微软雅黑" panose="020B0503020204020204" charset="-122"/>
              </a:rPr>
              <a:t>具</a:t>
            </a:r>
            <a:r>
              <a:rPr lang="zh-CN" altLang="en-US" sz="1200" dirty="0">
                <a:latin typeface="微软雅黑" panose="020B0503020204020204" charset="-122"/>
                <a:ea typeface="微软雅黑" panose="020B0503020204020204" charset="-122"/>
              </a:rPr>
              <a:t>备很强的可扩展能力，支持支持按需扩容，灵活增加并发用户数，页面可根据用户需求进行定制</a:t>
            </a:r>
            <a:r>
              <a:rPr lang="zh-CN" altLang="en-US" sz="1200" dirty="0" smtClean="0">
                <a:latin typeface="微软雅黑" panose="020B0503020204020204" charset="-122"/>
                <a:ea typeface="微软雅黑" panose="020B0503020204020204" charset="-122"/>
              </a:rPr>
              <a:t>。</a:t>
            </a:r>
            <a:endParaRPr lang="en-US" altLang="zh-CN" sz="1200" dirty="0" smtClean="0">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smtClean="0">
                <a:latin typeface="微软雅黑" panose="020B0503020204020204" charset="-122"/>
                <a:ea typeface="微软雅黑" panose="020B0503020204020204" charset="-122"/>
              </a:rPr>
              <a:t>支</a:t>
            </a:r>
            <a:r>
              <a:rPr lang="zh-CN" altLang="en-US" sz="1200" dirty="0">
                <a:latin typeface="微软雅黑" panose="020B0503020204020204" charset="-122"/>
                <a:ea typeface="微软雅黑" panose="020B0503020204020204" charset="-122"/>
              </a:rPr>
              <a:t>持集成自研的低代码开发平台，支持用户自由进行页面配置及业务功能的二次开发。</a:t>
            </a:r>
          </a:p>
        </p:txBody>
      </p:sp>
      <p:grpSp>
        <p:nvGrpSpPr>
          <p:cNvPr id="12" name="组合 11"/>
          <p:cNvGrpSpPr/>
          <p:nvPr/>
        </p:nvGrpSpPr>
        <p:grpSpPr>
          <a:xfrm>
            <a:off x="579230" y="1038634"/>
            <a:ext cx="5485020" cy="479179"/>
            <a:chOff x="0" y="21265"/>
            <a:chExt cx="5485020" cy="479179"/>
          </a:xfrm>
        </p:grpSpPr>
        <p:sp>
          <p:nvSpPr>
            <p:cNvPr id="13" name="矩形 12"/>
            <p:cNvSpPr/>
            <p:nvPr/>
          </p:nvSpPr>
          <p:spPr>
            <a:xfrm>
              <a:off x="0" y="21265"/>
              <a:ext cx="3778250" cy="393065"/>
            </a:xfrm>
            <a:prstGeom prst="rect">
              <a:avLst/>
            </a:prstGeom>
            <a:solidFill>
              <a:srgbClr val="5C6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4" name="文本框 2"/>
            <p:cNvSpPr txBox="1">
              <a:spLocks noChangeArrowheads="1"/>
            </p:cNvSpPr>
            <p:nvPr/>
          </p:nvSpPr>
          <p:spPr bwMode="auto">
            <a:xfrm>
              <a:off x="0" y="22289"/>
              <a:ext cx="5485020" cy="478155"/>
            </a:xfrm>
            <a:prstGeom prst="rect">
              <a:avLst/>
            </a:prstGeom>
            <a:noFill/>
            <a:ln w="9525">
              <a:noFill/>
              <a:miter lim="800000"/>
            </a:ln>
          </p:spPr>
          <p:txBody>
            <a:bodyPr rot="0" vert="horz" wrap="square" lIns="91440" tIns="45720" rIns="91440" bIns="45720" anchor="t" anchorCtr="0">
              <a:noAutofit/>
            </a:bodyPr>
            <a:lstStyle/>
            <a:p>
              <a:r>
                <a:rPr lang="zh-CN" altLang="en-US" sz="2000" b="1" dirty="0">
                  <a:solidFill>
                    <a:schemeClr val="bg1"/>
                  </a:solidFill>
                  <a:latin typeface="微软雅黑" panose="020B0503020204020204" charset="-122"/>
                  <a:ea typeface="微软雅黑" panose="020B0503020204020204" charset="-122"/>
                </a:rPr>
                <a:t>飞鸿</a:t>
              </a:r>
              <a:r>
                <a:rPr lang="en-US" altLang="zh-CN" sz="2000" b="1" dirty="0">
                  <a:solidFill>
                    <a:schemeClr val="bg1"/>
                  </a:solidFill>
                  <a:latin typeface="微软雅黑" panose="020B0503020204020204" charset="-122"/>
                  <a:ea typeface="微软雅黑" panose="020B0503020204020204" charset="-122"/>
                </a:rPr>
                <a:t>9000C</a:t>
              </a:r>
              <a:r>
                <a:rPr lang="zh-CN" altLang="en-US" sz="2000" b="1" dirty="0">
                  <a:solidFill>
                    <a:schemeClr val="bg1"/>
                  </a:solidFill>
                  <a:latin typeface="微软雅黑" panose="020B0503020204020204" charset="-122"/>
                  <a:ea typeface="微软雅黑" panose="020B0503020204020204" charset="-122"/>
                </a:rPr>
                <a:t>型综合信息系</a:t>
              </a:r>
              <a:r>
                <a:rPr lang="zh-CN" altLang="en-US" sz="2000" b="1" dirty="0" smtClean="0">
                  <a:solidFill>
                    <a:schemeClr val="bg1"/>
                  </a:solidFill>
                  <a:latin typeface="微软雅黑" panose="020B0503020204020204" charset="-122"/>
                  <a:ea typeface="微软雅黑" panose="020B0503020204020204" charset="-122"/>
                </a:rPr>
                <a:t>统</a:t>
              </a:r>
              <a:endParaRPr lang="zh-CN" sz="1100" b="1" kern="100" dirty="0">
                <a:solidFill>
                  <a:schemeClr val="bg1"/>
                </a:solidFill>
                <a:effectLst/>
                <a:latin typeface="微软雅黑" panose="020B0503020204020204" charset="-122"/>
                <a:ea typeface="微软雅黑" panose="020B0503020204020204" charset="-122"/>
                <a:cs typeface="Times New Roman" panose="02020603050405020304" charset="0"/>
              </a:endParaRPr>
            </a:p>
          </p:txBody>
        </p:sp>
      </p:grpSp>
      <p:pic>
        <p:nvPicPr>
          <p:cNvPr id="2" name="图片 1"/>
          <p:cNvPicPr>
            <a:picLocks noChangeAspect="1"/>
          </p:cNvPicPr>
          <p:nvPr/>
        </p:nvPicPr>
        <p:blipFill>
          <a:blip r:embed="rId2"/>
          <a:stretch>
            <a:fillRect/>
          </a:stretch>
        </p:blipFill>
        <p:spPr>
          <a:xfrm>
            <a:off x="4600248" y="1530653"/>
            <a:ext cx="2683202" cy="1511026"/>
          </a:xfrm>
          <a:prstGeom prst="rect">
            <a:avLst/>
          </a:prstGeom>
        </p:spPr>
      </p:pic>
    </p:spTree>
    <p:extLst>
      <p:ext uri="{BB962C8B-B14F-4D97-AF65-F5344CB8AC3E}">
        <p14:creationId xmlns:p14="http://schemas.microsoft.com/office/powerpoint/2010/main" val="1019618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descr="7b0a20202020227461726765744d6f64756c65223a20226b6f6e6c696e65666f6e7473220a7d0a"/>
          <p:cNvSpPr txBox="1"/>
          <p:nvPr/>
        </p:nvSpPr>
        <p:spPr>
          <a:xfrm>
            <a:off x="577850" y="911780"/>
            <a:ext cx="4792345" cy="39878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》系统主要参</a:t>
            </a:r>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数</a:t>
            </a:r>
          </a:p>
        </p:txBody>
      </p:sp>
      <p:sp>
        <p:nvSpPr>
          <p:cNvPr id="3" name="文本框 2"/>
          <p:cNvSpPr txBox="1"/>
          <p:nvPr/>
        </p:nvSpPr>
        <p:spPr>
          <a:xfrm>
            <a:off x="577850" y="1234360"/>
            <a:ext cx="6553199" cy="4247317"/>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采</a:t>
            </a:r>
            <a:r>
              <a:rPr lang="zh-CN" altLang="en-US" sz="1200" dirty="0">
                <a:solidFill>
                  <a:srgbClr val="595959"/>
                </a:solidFill>
                <a:latin typeface="微软雅黑" panose="020B0503020204020204" charset="-122"/>
                <a:ea typeface="微软雅黑" panose="020B0503020204020204" charset="-122"/>
              </a:rPr>
              <a:t>用多机集群部署方案，系统支持用户数量</a:t>
            </a:r>
            <a:r>
              <a:rPr lang="en-US" altLang="zh-CN" sz="1200" dirty="0">
                <a:solidFill>
                  <a:srgbClr val="595959"/>
                </a:solidFill>
                <a:latin typeface="微软雅黑" panose="020B0503020204020204" charset="-122"/>
                <a:ea typeface="微软雅黑" panose="020B0503020204020204" charset="-122"/>
              </a:rPr>
              <a:t>10000</a:t>
            </a:r>
            <a:r>
              <a:rPr lang="zh-CN" altLang="en-US" sz="1200" dirty="0">
                <a:solidFill>
                  <a:srgbClr val="595959"/>
                </a:solidFill>
                <a:latin typeface="微软雅黑" panose="020B0503020204020204" charset="-122"/>
                <a:ea typeface="微软雅黑" panose="020B0503020204020204" charset="-122"/>
              </a:rPr>
              <a:t>个，同时在线访问的用户数量</a:t>
            </a:r>
            <a:r>
              <a:rPr lang="en-US" altLang="zh-CN" sz="1200" dirty="0">
                <a:solidFill>
                  <a:srgbClr val="595959"/>
                </a:solidFill>
                <a:latin typeface="微软雅黑" panose="020B0503020204020204" charset="-122"/>
                <a:ea typeface="微软雅黑" panose="020B0503020204020204" charset="-122"/>
              </a:rPr>
              <a:t>1000 </a:t>
            </a:r>
            <a:r>
              <a:rPr lang="zh-CN" altLang="en-US" sz="1200" dirty="0">
                <a:solidFill>
                  <a:srgbClr val="595959"/>
                </a:solidFill>
                <a:latin typeface="微软雅黑" panose="020B0503020204020204" charset="-122"/>
                <a:ea typeface="微软雅黑" panose="020B0503020204020204" charset="-122"/>
              </a:rPr>
              <a:t>个，为大规模用户的同时使用提供了坚实的基础</a:t>
            </a:r>
            <a:r>
              <a:rPr lang="zh-CN" altLang="en-US" sz="1200" dirty="0" smtClean="0">
                <a:solidFill>
                  <a:srgbClr val="595959"/>
                </a:solidFill>
                <a:latin typeface="微软雅黑" panose="020B0503020204020204" charset="-122"/>
                <a:ea typeface="微软雅黑" panose="020B0503020204020204" charset="-122"/>
              </a:rPr>
              <a:t>。系</a:t>
            </a:r>
            <a:r>
              <a:rPr lang="zh-CN" altLang="en-US" sz="1200" dirty="0">
                <a:solidFill>
                  <a:srgbClr val="595959"/>
                </a:solidFill>
                <a:latin typeface="微软雅黑" panose="020B0503020204020204" charset="-122"/>
                <a:ea typeface="微软雅黑" panose="020B0503020204020204" charset="-122"/>
              </a:rPr>
              <a:t>统采用静态数据采用分区技术，静态数据存储能力</a:t>
            </a:r>
            <a:r>
              <a:rPr lang="en-US" altLang="zh-CN" sz="1200" dirty="0">
                <a:solidFill>
                  <a:srgbClr val="595959"/>
                </a:solidFill>
                <a:latin typeface="微软雅黑" panose="020B0503020204020204" charset="-122"/>
                <a:ea typeface="微软雅黑" panose="020B0503020204020204" charset="-122"/>
              </a:rPr>
              <a:t>500</a:t>
            </a:r>
            <a:r>
              <a:rPr lang="zh-CN" altLang="en-US" sz="1200" dirty="0">
                <a:solidFill>
                  <a:srgbClr val="595959"/>
                </a:solidFill>
                <a:latin typeface="微软雅黑" panose="020B0503020204020204" charset="-122"/>
                <a:ea typeface="微软雅黑" panose="020B0503020204020204" charset="-122"/>
              </a:rPr>
              <a:t>万条，可永久保存。</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系统采用先进的存储技术和数据管理策略，能够稳定地存储静态数据。通过完善的数据备份与恢复机制，包括定期的全量备份和增量备份，以及数据校验等措施，确保数据可以永久保存，不会因系统故障等原因导致数据丢失</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系</a:t>
            </a:r>
            <a:r>
              <a:rPr lang="zh-CN" altLang="en-US" sz="1200" dirty="0">
                <a:solidFill>
                  <a:srgbClr val="595959"/>
                </a:solidFill>
                <a:latin typeface="微软雅黑" panose="020B0503020204020204" charset="-122"/>
                <a:ea typeface="微软雅黑" panose="020B0503020204020204" charset="-122"/>
              </a:rPr>
              <a:t>统架构上采用微服务架构</a:t>
            </a:r>
            <a:r>
              <a:rPr lang="en-US" altLang="zh-CN" sz="1200" dirty="0">
                <a:solidFill>
                  <a:srgbClr val="595959"/>
                </a:solidFill>
                <a:latin typeface="微软雅黑" panose="020B0503020204020204" charset="-122"/>
                <a:ea typeface="微软雅黑" panose="020B0503020204020204" charset="-122"/>
              </a:rPr>
              <a:t>+</a:t>
            </a:r>
            <a:r>
              <a:rPr lang="en-US" altLang="zh-CN" sz="1200" dirty="0" err="1">
                <a:solidFill>
                  <a:srgbClr val="595959"/>
                </a:solidFill>
                <a:latin typeface="微软雅黑" panose="020B0503020204020204" charset="-122"/>
                <a:ea typeface="微软雅黑" panose="020B0503020204020204" charset="-122"/>
              </a:rPr>
              <a:t>springcloud</a:t>
            </a:r>
            <a:r>
              <a:rPr lang="zh-CN" altLang="en-US" sz="1200" dirty="0">
                <a:solidFill>
                  <a:srgbClr val="595959"/>
                </a:solidFill>
                <a:latin typeface="微软雅黑" panose="020B0503020204020204" charset="-122"/>
                <a:ea typeface="微软雅黑" panose="020B0503020204020204" charset="-122"/>
              </a:rPr>
              <a:t>框架</a:t>
            </a:r>
            <a:r>
              <a:rPr lang="en-US" altLang="zh-CN" sz="1200" dirty="0">
                <a:solidFill>
                  <a:srgbClr val="595959"/>
                </a:solidFill>
                <a:latin typeface="微软雅黑" panose="020B0503020204020204" charset="-122"/>
                <a:ea typeface="微软雅黑" panose="020B0503020204020204" charset="-122"/>
              </a:rPr>
              <a:t>+VUE</a:t>
            </a:r>
            <a:r>
              <a:rPr lang="zh-CN" altLang="en-US" sz="1200" dirty="0">
                <a:solidFill>
                  <a:srgbClr val="595959"/>
                </a:solidFill>
                <a:latin typeface="微软雅黑" panose="020B0503020204020204" charset="-122"/>
                <a:ea typeface="微软雅黑" panose="020B0503020204020204" charset="-122"/>
              </a:rPr>
              <a:t>前后端分离技术，部署上采用多机集群部署方案，所以本地用户操作及远程操作时，在网络访间充分可用的前提下，</a:t>
            </a:r>
            <a:r>
              <a:rPr lang="en-US" altLang="zh-CN" sz="1200" dirty="0">
                <a:solidFill>
                  <a:srgbClr val="595959"/>
                </a:solidFill>
                <a:latin typeface="微软雅黑" panose="020B0503020204020204" charset="-122"/>
                <a:ea typeface="微软雅黑" panose="020B0503020204020204" charset="-122"/>
              </a:rPr>
              <a:t>100</a:t>
            </a:r>
            <a:r>
              <a:rPr lang="zh-CN" altLang="en-US" sz="1200" dirty="0">
                <a:solidFill>
                  <a:srgbClr val="595959"/>
                </a:solidFill>
                <a:latin typeface="微软雅黑" panose="020B0503020204020204" charset="-122"/>
                <a:ea typeface="微软雅黑" panose="020B0503020204020204" charset="-122"/>
              </a:rPr>
              <a:t>用户并发登录系统的平均响应时间＜</a:t>
            </a:r>
            <a:r>
              <a:rPr lang="en-US" altLang="zh-CN" sz="1200" dirty="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秒，</a:t>
            </a:r>
            <a:r>
              <a:rPr lang="en-US" altLang="zh-CN" sz="1200" dirty="0">
                <a:solidFill>
                  <a:srgbClr val="595959"/>
                </a:solidFill>
                <a:latin typeface="微软雅黑" panose="020B0503020204020204" charset="-122"/>
                <a:ea typeface="微软雅黑" panose="020B0503020204020204" charset="-122"/>
              </a:rPr>
              <a:t>100</a:t>
            </a:r>
            <a:r>
              <a:rPr lang="zh-CN" altLang="en-US" sz="1200" dirty="0">
                <a:solidFill>
                  <a:srgbClr val="595959"/>
                </a:solidFill>
                <a:latin typeface="微软雅黑" panose="020B0503020204020204" charset="-122"/>
                <a:ea typeface="微软雅黑" panose="020B0503020204020204" charset="-122"/>
              </a:rPr>
              <a:t>用户并发访问工单受理的平均响应时间＜</a:t>
            </a:r>
            <a:r>
              <a:rPr lang="en-US" altLang="zh-CN" sz="1200" dirty="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秒；对于操作时间较长的操作，系统事先给出提示，并可以放置后台运行以免影响用户的当前操作；</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系</a:t>
            </a:r>
            <a:r>
              <a:rPr lang="zh-CN" altLang="en-US" sz="1200" dirty="0">
                <a:solidFill>
                  <a:srgbClr val="595959"/>
                </a:solidFill>
                <a:latin typeface="微软雅黑" panose="020B0503020204020204" charset="-122"/>
                <a:ea typeface="微软雅黑" panose="020B0503020204020204" charset="-122"/>
              </a:rPr>
              <a:t>统支持负载分担与故障切换，在硬件和操作系统等运行环境正常的情况下，系统软件可用度可达</a:t>
            </a:r>
            <a:r>
              <a:rPr lang="en-US" altLang="zh-CN" sz="1200" dirty="0">
                <a:solidFill>
                  <a:srgbClr val="595959"/>
                </a:solidFill>
                <a:latin typeface="微软雅黑" panose="020B0503020204020204" charset="-122"/>
                <a:ea typeface="微软雅黑" panose="020B0503020204020204" charset="-122"/>
              </a:rPr>
              <a:t>99.99%</a:t>
            </a:r>
            <a:r>
              <a:rPr lang="zh-CN" altLang="en-US" sz="1200" dirty="0">
                <a:solidFill>
                  <a:srgbClr val="595959"/>
                </a:solidFill>
                <a:latin typeface="微软雅黑" panose="020B0503020204020204" charset="-122"/>
                <a:ea typeface="微软雅黑" panose="020B0503020204020204" charset="-122"/>
              </a:rPr>
              <a:t>。系统故障平均修复时间</a:t>
            </a:r>
            <a:r>
              <a:rPr lang="en-US" altLang="zh-CN" sz="1200" dirty="0">
                <a:solidFill>
                  <a:srgbClr val="595959"/>
                </a:solidFill>
                <a:latin typeface="微软雅黑" panose="020B0503020204020204" charset="-122"/>
                <a:ea typeface="微软雅黑" panose="020B0503020204020204" charset="-122"/>
              </a:rPr>
              <a:t>(MTTR)≤20</a:t>
            </a:r>
            <a:r>
              <a:rPr lang="zh-CN" altLang="en-US" sz="1200" dirty="0">
                <a:solidFill>
                  <a:srgbClr val="595959"/>
                </a:solidFill>
                <a:latin typeface="微软雅黑" panose="020B0503020204020204" charset="-122"/>
                <a:ea typeface="微软雅黑" panose="020B0503020204020204" charset="-122"/>
              </a:rPr>
              <a:t>分钟。</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在技术实现上，系统通过高可用架构、服务冗余、健康检查与快速故障恢复等设计，保证系统的高可用度。系统配备完善的监控告警体系和自动化运维脚本，可实现故障的分钟级发现与定位，保障平均故障修复时间指标的实现。</a:t>
            </a:r>
            <a:endParaRPr lang="zh-CN" altLang="zh-CN" sz="1200" dirty="0">
              <a:solidFill>
                <a:srgbClr val="595959"/>
              </a:solidFill>
              <a:latin typeface="微软雅黑" panose="020B0503020204020204" charset="-122"/>
              <a:ea typeface="微软雅黑" panose="020B0503020204020204" charset="-122"/>
            </a:endParaRPr>
          </a:p>
        </p:txBody>
      </p:sp>
      <p:sp>
        <p:nvSpPr>
          <p:cNvPr id="4" name="文本框 3" descr="7b0a20202020227461726765744d6f64756c65223a20226b6f6e6c696e65666f6e7473220a7d0a"/>
          <p:cNvSpPr txBox="1"/>
          <p:nvPr/>
        </p:nvSpPr>
        <p:spPr>
          <a:xfrm>
            <a:off x="577850" y="5407580"/>
            <a:ext cx="4792345" cy="39878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》系统组成</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
        <p:nvSpPr>
          <p:cNvPr id="5" name="文本框 4"/>
          <p:cNvSpPr txBox="1"/>
          <p:nvPr/>
        </p:nvSpPr>
        <p:spPr>
          <a:xfrm>
            <a:off x="577850" y="5826187"/>
            <a:ext cx="6400800" cy="1126462"/>
          </a:xfrm>
          <a:prstGeom prst="rect">
            <a:avLst/>
          </a:prstGeom>
          <a:noFill/>
        </p:spPr>
        <p:txBody>
          <a:bodyPr wrap="square" rtlCol="0" anchor="t">
            <a:spAutoFit/>
          </a:bodyPr>
          <a:lstStyle/>
          <a:p>
            <a:pPr algn="just">
              <a:lnSpc>
                <a:spcPct val="140000"/>
              </a:lnSpc>
              <a:spcAft>
                <a:spcPts val="0"/>
              </a:spcAft>
              <a:buClrTx/>
              <a:buSzTx/>
            </a:pPr>
            <a:r>
              <a:rPr lang="zh-CN" altLang="en-US" sz="1200" dirty="0" smtClean="0">
                <a:solidFill>
                  <a:srgbClr val="595959"/>
                </a:solidFill>
                <a:latin typeface="微软雅黑" panose="020B0503020204020204" charset="-122"/>
                <a:ea typeface="微软雅黑" panose="020B0503020204020204" charset="-122"/>
              </a:rPr>
              <a:t>系统主要由①综合信息服务系统数据管理模块、②</a:t>
            </a:r>
            <a:r>
              <a:rPr lang="zh-CN" altLang="en-US" sz="1200" dirty="0">
                <a:solidFill>
                  <a:srgbClr val="595959"/>
                </a:solidFill>
                <a:latin typeface="微软雅黑" panose="020B0503020204020204" charset="-122"/>
                <a:ea typeface="微软雅黑" panose="020B0503020204020204" charset="-122"/>
              </a:rPr>
              <a:t>综合信息服务系统报表管理模</a:t>
            </a:r>
            <a:r>
              <a:rPr lang="zh-CN" altLang="en-US" sz="1200" dirty="0" smtClean="0">
                <a:solidFill>
                  <a:srgbClr val="595959"/>
                </a:solidFill>
                <a:latin typeface="微软雅黑" panose="020B0503020204020204" charset="-122"/>
                <a:ea typeface="微软雅黑" panose="020B0503020204020204" charset="-122"/>
              </a:rPr>
              <a:t>块、③</a:t>
            </a:r>
            <a:r>
              <a:rPr lang="zh-CN" altLang="en-US" sz="1200" dirty="0">
                <a:solidFill>
                  <a:srgbClr val="595959"/>
                </a:solidFill>
                <a:latin typeface="微软雅黑" panose="020B0503020204020204" charset="-122"/>
                <a:ea typeface="微软雅黑" panose="020B0503020204020204" charset="-122"/>
              </a:rPr>
              <a:t>综合信息服务系统智能支撑模</a:t>
            </a:r>
            <a:r>
              <a:rPr lang="zh-CN" altLang="en-US" sz="1200" dirty="0" smtClean="0">
                <a:solidFill>
                  <a:srgbClr val="595959"/>
                </a:solidFill>
                <a:latin typeface="微软雅黑" panose="020B0503020204020204" charset="-122"/>
                <a:ea typeface="微软雅黑" panose="020B0503020204020204" charset="-122"/>
              </a:rPr>
              <a:t>块、④</a:t>
            </a:r>
            <a:r>
              <a:rPr lang="zh-CN" altLang="en-US" sz="1200" dirty="0">
                <a:solidFill>
                  <a:srgbClr val="595959"/>
                </a:solidFill>
                <a:latin typeface="微软雅黑" panose="020B0503020204020204" charset="-122"/>
                <a:ea typeface="微软雅黑" panose="020B0503020204020204" charset="-122"/>
              </a:rPr>
              <a:t>综合信息服务系统工单管理模</a:t>
            </a:r>
            <a:r>
              <a:rPr lang="zh-CN" altLang="en-US" sz="1200" dirty="0" smtClean="0">
                <a:solidFill>
                  <a:srgbClr val="595959"/>
                </a:solidFill>
                <a:latin typeface="微软雅黑" panose="020B0503020204020204" charset="-122"/>
                <a:ea typeface="微软雅黑" panose="020B0503020204020204" charset="-122"/>
              </a:rPr>
              <a:t>块、⑤</a:t>
            </a:r>
            <a:r>
              <a:rPr lang="zh-CN" altLang="en-US" sz="1200" dirty="0">
                <a:solidFill>
                  <a:srgbClr val="595959"/>
                </a:solidFill>
                <a:latin typeface="微软雅黑" panose="020B0503020204020204" charset="-122"/>
                <a:ea typeface="微软雅黑" panose="020B0503020204020204" charset="-122"/>
              </a:rPr>
              <a:t>综合信息服务系统态势呈现模</a:t>
            </a:r>
            <a:r>
              <a:rPr lang="zh-CN" altLang="en-US" sz="1200" dirty="0" smtClean="0">
                <a:solidFill>
                  <a:srgbClr val="595959"/>
                </a:solidFill>
                <a:latin typeface="微软雅黑" panose="020B0503020204020204" charset="-122"/>
                <a:ea typeface="微软雅黑" panose="020B0503020204020204" charset="-122"/>
              </a:rPr>
              <a:t>块、⑥</a:t>
            </a:r>
            <a:r>
              <a:rPr lang="zh-CN" altLang="en-US" sz="1200" dirty="0">
                <a:solidFill>
                  <a:srgbClr val="595959"/>
                </a:solidFill>
                <a:latin typeface="微软雅黑" panose="020B0503020204020204" charset="-122"/>
                <a:ea typeface="微软雅黑" panose="020B0503020204020204" charset="-122"/>
              </a:rPr>
              <a:t>综合信息服务系统知识管理模</a:t>
            </a:r>
            <a:r>
              <a:rPr lang="zh-CN" altLang="en-US" sz="1200" dirty="0" smtClean="0">
                <a:solidFill>
                  <a:srgbClr val="595959"/>
                </a:solidFill>
                <a:latin typeface="微软雅黑" panose="020B0503020204020204" charset="-122"/>
                <a:ea typeface="微软雅黑" panose="020B0503020204020204" charset="-122"/>
              </a:rPr>
              <a:t>块、⑦</a:t>
            </a:r>
            <a:r>
              <a:rPr lang="zh-CN" altLang="en-US" sz="1200" dirty="0">
                <a:solidFill>
                  <a:srgbClr val="595959"/>
                </a:solidFill>
                <a:latin typeface="微软雅黑" panose="020B0503020204020204" charset="-122"/>
                <a:ea typeface="微软雅黑" panose="020B0503020204020204" charset="-122"/>
              </a:rPr>
              <a:t>综合信息服务系统短信服务模</a:t>
            </a:r>
            <a:r>
              <a:rPr lang="zh-CN" altLang="en-US" sz="1200" dirty="0" smtClean="0">
                <a:solidFill>
                  <a:srgbClr val="595959"/>
                </a:solidFill>
                <a:latin typeface="微软雅黑" panose="020B0503020204020204" charset="-122"/>
                <a:ea typeface="微软雅黑" panose="020B0503020204020204" charset="-122"/>
              </a:rPr>
              <a:t>块和⑧</a:t>
            </a:r>
            <a:r>
              <a:rPr lang="zh-CN" altLang="en-US" sz="1200" dirty="0">
                <a:solidFill>
                  <a:srgbClr val="595959"/>
                </a:solidFill>
                <a:latin typeface="微软雅黑" panose="020B0503020204020204" charset="-122"/>
                <a:ea typeface="微软雅黑" panose="020B0503020204020204" charset="-122"/>
              </a:rPr>
              <a:t>综合信息服务系统系统管理模</a:t>
            </a:r>
            <a:r>
              <a:rPr lang="zh-CN" altLang="en-US" sz="1200" dirty="0" smtClean="0">
                <a:solidFill>
                  <a:srgbClr val="595959"/>
                </a:solidFill>
                <a:latin typeface="微软雅黑" panose="020B0503020204020204" charset="-122"/>
                <a:ea typeface="微软雅黑" panose="020B0503020204020204" charset="-122"/>
              </a:rPr>
              <a:t>块等模块组成，模块数量均可按需配置。</a:t>
            </a:r>
            <a:endParaRPr lang="zh-CN" altLang="en-US" sz="1200" dirty="0">
              <a:solidFill>
                <a:srgbClr val="595959"/>
              </a:solidFill>
              <a:latin typeface="微软雅黑" panose="020B0503020204020204" charset="-122"/>
              <a:ea typeface="微软雅黑" panose="020B0503020204020204" charset="-122"/>
            </a:endParaRPr>
          </a:p>
        </p:txBody>
      </p:sp>
      <p:sp>
        <p:nvSpPr>
          <p:cNvPr id="6" name="文本框 5" descr="7b0a20202020227461726765744d6f64756c65223a20226b6f6e6c696e65666f6e7473220a7d0a"/>
          <p:cNvSpPr txBox="1"/>
          <p:nvPr/>
        </p:nvSpPr>
        <p:spPr>
          <a:xfrm>
            <a:off x="577850" y="6912470"/>
            <a:ext cx="4792345" cy="40011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》①综合信息服务系统数据管理模</a:t>
            </a:r>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块参数</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
        <p:nvSpPr>
          <p:cNvPr id="7" name="文本框 6"/>
          <p:cNvSpPr txBox="1"/>
          <p:nvPr/>
        </p:nvSpPr>
        <p:spPr>
          <a:xfrm>
            <a:off x="577850" y="7283676"/>
            <a:ext cx="6476999" cy="2419124"/>
          </a:xfrm>
          <a:prstGeom prst="rect">
            <a:avLst/>
          </a:prstGeom>
          <a:noFill/>
        </p:spPr>
        <p:txBody>
          <a:bodyPr wrap="square" rtlCol="0" anchor="t">
            <a:spAutoFit/>
          </a:bodyPr>
          <a:lstStyle/>
          <a:p>
            <a:pPr marL="266700" indent="-266700" algn="just">
              <a:lnSpc>
                <a:spcPct val="140000"/>
              </a:lnSpc>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）数据管</a:t>
            </a:r>
            <a:r>
              <a:rPr lang="zh-CN" altLang="en-US" sz="1200" dirty="0" smtClean="0">
                <a:solidFill>
                  <a:srgbClr val="595959"/>
                </a:solidFill>
                <a:latin typeface="微软雅黑" panose="020B0503020204020204" charset="-122"/>
                <a:ea typeface="微软雅黑" panose="020B0503020204020204" charset="-122"/>
              </a:rPr>
              <a:t>理</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40000"/>
              </a:lnSpc>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总</a:t>
            </a:r>
            <a:r>
              <a:rPr lang="zh-CN" altLang="en-US" sz="1200" dirty="0">
                <a:solidFill>
                  <a:srgbClr val="595959"/>
                </a:solidFill>
                <a:latin typeface="微软雅黑" panose="020B0503020204020204" charset="-122"/>
                <a:ea typeface="微软雅黑" panose="020B0503020204020204" charset="-122"/>
              </a:rPr>
              <a:t>体分</a:t>
            </a:r>
            <a:r>
              <a:rPr lang="zh-CN" altLang="en-US" sz="1200" dirty="0" smtClean="0">
                <a:solidFill>
                  <a:srgbClr val="595959"/>
                </a:solidFill>
                <a:latin typeface="微软雅黑" panose="020B0503020204020204" charset="-122"/>
                <a:ea typeface="微软雅黑" panose="020B0503020204020204" charset="-122"/>
              </a:rPr>
              <a:t>为数</a:t>
            </a:r>
            <a:r>
              <a:rPr lang="zh-CN" altLang="en-US" sz="1200" dirty="0">
                <a:solidFill>
                  <a:srgbClr val="595959"/>
                </a:solidFill>
                <a:latin typeface="微软雅黑" panose="020B0503020204020204" charset="-122"/>
                <a:ea typeface="微软雅黑" panose="020B0503020204020204" charset="-122"/>
              </a:rPr>
              <a:t>据采集、数据分析、数据服</a:t>
            </a:r>
            <a:r>
              <a:rPr lang="zh-CN" altLang="en-US" sz="1200" dirty="0" smtClean="0">
                <a:solidFill>
                  <a:srgbClr val="595959"/>
                </a:solidFill>
                <a:latin typeface="微软雅黑" panose="020B0503020204020204" charset="-122"/>
                <a:ea typeface="微软雅黑" panose="020B0503020204020204" charset="-122"/>
              </a:rPr>
              <a:t>务</a:t>
            </a:r>
            <a:r>
              <a:rPr lang="zh-CN" altLang="en-US" sz="1200" dirty="0">
                <a:solidFill>
                  <a:srgbClr val="595959"/>
                </a:solidFill>
                <a:latin typeface="微软雅黑" panose="020B0503020204020204" charset="-122"/>
                <a:ea typeface="微软雅黑" panose="020B0503020204020204" charset="-122"/>
              </a:rPr>
              <a:t>三个部分</a:t>
            </a:r>
            <a:r>
              <a:rPr lang="zh-CN" altLang="en-US" sz="1200" dirty="0" smtClean="0">
                <a:solidFill>
                  <a:srgbClr val="595959"/>
                </a:solidFill>
                <a:latin typeface="微软雅黑" panose="020B0503020204020204" charset="-122"/>
                <a:ea typeface="微软雅黑" panose="020B0503020204020204" charset="-122"/>
              </a:rPr>
              <a:t>，先</a:t>
            </a:r>
            <a:r>
              <a:rPr lang="zh-CN" altLang="en-US" sz="1200" dirty="0">
                <a:solidFill>
                  <a:srgbClr val="595959"/>
                </a:solidFill>
                <a:latin typeface="微软雅黑" panose="020B0503020204020204" charset="-122"/>
                <a:ea typeface="微软雅黑" panose="020B0503020204020204" charset="-122"/>
              </a:rPr>
              <a:t>采集各个系统的数据，再对采集到的数据进行分析处理，以各种服务的方式对外提供服务。综合信息系统支持二次开发，可随时扩展数据管理模块。</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4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系统的数据采集：能够从客服人工台、手机</a:t>
            </a:r>
            <a:r>
              <a:rPr lang="en-US" altLang="zh-CN" sz="1200" dirty="0" smtClean="0">
                <a:solidFill>
                  <a:srgbClr val="595959"/>
                </a:solidFill>
                <a:latin typeface="微软雅黑" panose="020B0503020204020204" charset="-122"/>
                <a:ea typeface="微软雅黑" panose="020B0503020204020204" charset="-122"/>
              </a:rPr>
              <a:t>APP</a:t>
            </a:r>
            <a:r>
              <a:rPr lang="zh-CN" altLang="en-US" sz="1200" dirty="0" smtClean="0">
                <a:solidFill>
                  <a:srgbClr val="595959"/>
                </a:solidFill>
                <a:latin typeface="微软雅黑" panose="020B0503020204020204" charset="-122"/>
                <a:ea typeface="微软雅黑" panose="020B0503020204020204" charset="-122"/>
              </a:rPr>
              <a:t>、网站、小程序、综合网管等服务平台采集用户基础信息、结构化业务数据、文本、音频文件等。包括工单数据、用户数据、号码数据、知识数据、语音数据、运维数据等，并把采集到的数据存储到本地数据库中，能够实现实时同步和数据采集；支持采集用户审计日志、呼叫数据、录音数据、在线客服会话数据、座席绩效及状态数据等。</a:t>
            </a:r>
            <a:endParaRPr lang="en-US" altLang="zh-CN" sz="1200" dirty="0" smtClean="0">
              <a:solidFill>
                <a:srgbClr val="595959"/>
              </a:solidFill>
              <a:latin typeface="微软雅黑" panose="020B0503020204020204" charset="-122"/>
              <a:ea typeface="微软雅黑" panose="020B050302020402020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01651" y="1016000"/>
            <a:ext cx="6324600" cy="3453253"/>
          </a:xfrm>
          <a:prstGeom prst="rect">
            <a:avLst/>
          </a:prstGeom>
          <a:noFill/>
        </p:spPr>
        <p:txBody>
          <a:bodyPr wrap="square" rtlCol="0" anchor="t">
            <a:spAutoFit/>
          </a:bodyPr>
          <a:lstStyle/>
          <a:p>
            <a:pPr marL="266700" indent="-266700" algn="just">
              <a:lnSpc>
                <a:spcPct val="140000"/>
              </a:lnSpc>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能够实现实时、准实时同步数据采集。能够与在役管理系统、短信平台实现对接</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40000"/>
              </a:lnSpc>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提</a:t>
            </a:r>
            <a:r>
              <a:rPr lang="zh-CN" altLang="en-US" sz="1200" dirty="0">
                <a:solidFill>
                  <a:srgbClr val="595959"/>
                </a:solidFill>
                <a:latin typeface="微软雅黑" panose="020B0503020204020204" charset="-122"/>
                <a:ea typeface="微软雅黑" panose="020B0503020204020204" charset="-122"/>
              </a:rPr>
              <a:t>供工单同步接口、话务同步接口、数据库同步接口、信息采集接口等，支持从呼叫中心系统、手机</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、网站、小程序、综合网管系统、在役管理系统、短信平台实现对接和数据交互</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40000"/>
              </a:lnSpc>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a:solidFill>
                  <a:srgbClr val="595959"/>
                </a:solidFill>
                <a:latin typeface="微软雅黑" panose="020B0503020204020204" charset="-122"/>
                <a:ea typeface="微软雅黑" panose="020B0503020204020204" charset="-122"/>
              </a:rPr>
              <a:t>）数据分析模块：支持对采集到的数据进行分析，对业务数据以时间维度进行统计处理；把异常数据（电话未接通的数据等</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进行清洗，把业务数据按照业务场景进行分类，如业务咨询、故障申告、业务办理等；提供专业的数据分析和数据挖掘</a:t>
            </a:r>
            <a:r>
              <a:rPr lang="en-US" altLang="zh-CN" sz="1200" dirty="0">
                <a:solidFill>
                  <a:srgbClr val="595959"/>
                </a:solidFill>
                <a:latin typeface="微软雅黑" panose="020B0503020204020204" charset="-122"/>
                <a:ea typeface="微软雅黑" panose="020B0503020204020204" charset="-122"/>
              </a:rPr>
              <a:t>BI</a:t>
            </a:r>
            <a:r>
              <a:rPr lang="zh-CN" altLang="en-US" sz="1200" dirty="0">
                <a:solidFill>
                  <a:srgbClr val="595959"/>
                </a:solidFill>
                <a:latin typeface="微软雅黑" panose="020B0503020204020204" charset="-122"/>
                <a:ea typeface="微软雅黑" panose="020B0503020204020204" charset="-122"/>
              </a:rPr>
              <a:t>工具，支持对异常数据、业务数据进行分析</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40000"/>
              </a:lnSpc>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系统的数据服务：支持以标准化接口调用方式对外提供服务，可以通过接口查询数据，按照模版填充统计数据，并以日报的形式导出。系统包含统一对外的接口网关服务模块，通过配置即可支持以标准化接口调用方式对外提供服务</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40000"/>
              </a:lnSpc>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a:solidFill>
                  <a:srgbClr val="595959"/>
                </a:solidFill>
                <a:latin typeface="微软雅黑" panose="020B0503020204020204" charset="-122"/>
                <a:ea typeface="微软雅黑" panose="020B0503020204020204" charset="-122"/>
              </a:rPr>
              <a:t>）系统支持与现役综合网管系统、短信平台实现对接。系统提供标准的</a:t>
            </a:r>
            <a:r>
              <a:rPr lang="en-US" altLang="zh-CN" sz="1200" dirty="0" err="1">
                <a:solidFill>
                  <a:srgbClr val="595959"/>
                </a:solidFill>
                <a:latin typeface="微软雅黑" panose="020B0503020204020204" charset="-122"/>
                <a:ea typeface="微软雅黑" panose="020B0503020204020204" charset="-122"/>
              </a:rPr>
              <a:t>RESTful</a:t>
            </a:r>
            <a:r>
              <a:rPr lang="en-US" altLang="zh-CN" sz="1200" dirty="0">
                <a:solidFill>
                  <a:srgbClr val="595959"/>
                </a:solidFill>
                <a:latin typeface="微软雅黑" panose="020B0503020204020204" charset="-122"/>
                <a:ea typeface="微软雅黑" panose="020B0503020204020204" charset="-122"/>
              </a:rPr>
              <a:t> API</a:t>
            </a:r>
            <a:r>
              <a:rPr lang="zh-CN" altLang="en-US" sz="1200" dirty="0">
                <a:solidFill>
                  <a:srgbClr val="595959"/>
                </a:solidFill>
                <a:latin typeface="微软雅黑" panose="020B0503020204020204" charset="-122"/>
                <a:ea typeface="微软雅黑" panose="020B0503020204020204" charset="-122"/>
              </a:rPr>
              <a:t>接口，用于工单数据同步与流程流转，可轻松与第三方系统集成</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p:txBody>
      </p:sp>
      <p:sp>
        <p:nvSpPr>
          <p:cNvPr id="10" name="文本框 9"/>
          <p:cNvSpPr txBox="1"/>
          <p:nvPr/>
        </p:nvSpPr>
        <p:spPr>
          <a:xfrm>
            <a:off x="501650" y="4902200"/>
            <a:ext cx="6707505" cy="4524315"/>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特管理类报表统计分析，支持系统运维类、服务质量质检类、用户信息类、知识管理类、短信类等业务按不同接入渠道、不同类型、不同字段分别统计报表。支持报表指标按时间段、按业务字段等进行搜素和查询。支持报表导航与棱索、支持智能检索</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在技术实现上，系统内置强大的管理类报表分析功能，可为管理人员提供包括坐席工作效率、服务量趋势、服务质量评分、资源利用率等多维度统计分析报表，支持数据钻取与可视化展示，为管理决策提供全面数据支撑。</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报</a:t>
            </a:r>
            <a:r>
              <a:rPr lang="zh-CN" altLang="en-US" sz="1200" dirty="0">
                <a:solidFill>
                  <a:srgbClr val="595959"/>
                </a:solidFill>
                <a:latin typeface="微软雅黑" panose="020B0503020204020204" charset="-122"/>
                <a:ea typeface="微软雅黑" panose="020B0503020204020204" charset="-122"/>
              </a:rPr>
              <a:t>表模块覆盖业务全场景，严格支持系统运维、服务质量质检（如抽检率、合格率）、用户信息（用户画像、行为分析）、知识管理（知识使用率、热点排行）、短信业务（发送量、成功率）等各类业务的统计分析，并可根据需求灵活扩展其他业务报表。</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系统提供多维度、可定制的交叉统计能力。支持按电话、</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、网页、微信等接入渠道进行分别或组合统计；支持按业务类型（如咨询、投诉、办理）进行过滤分析；支持按任意业务字段（如地域、产品、工单等级）进行自定义分组与统计，满足精细化运营需求</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支持根据不同人员需求对系统数据从不同维度进行统计处理，并以报表的方式向外提供服务，可以通过不同字段对数据进行筛选查询，并可对报表数据进行导出</a:t>
            </a:r>
            <a:r>
              <a:rPr lang="zh-CN" altLang="en-US" sz="1200" dirty="0" smtClean="0">
                <a:solidFill>
                  <a:srgbClr val="595959"/>
                </a:solidFill>
                <a:latin typeface="微软雅黑" panose="020B0503020204020204" charset="-122"/>
                <a:ea typeface="微软雅黑" panose="020B0503020204020204" charset="-122"/>
              </a:rPr>
              <a:t>。系</a:t>
            </a:r>
            <a:r>
              <a:rPr lang="zh-CN" altLang="en-US" sz="1200" dirty="0">
                <a:solidFill>
                  <a:srgbClr val="595959"/>
                </a:solidFill>
                <a:latin typeface="微软雅黑" panose="020B0503020204020204" charset="-122"/>
                <a:ea typeface="微软雅黑" panose="020B0503020204020204" charset="-122"/>
              </a:rPr>
              <a:t>统提供可视化报表分析设计工具，支持自定义生成统计分析报表</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algn="just">
              <a:lnSpc>
                <a:spcPct val="150000"/>
              </a:lnSpc>
              <a:spcAft>
                <a:spcPts val="0"/>
              </a:spcAft>
              <a:buClrTx/>
              <a:buSzTx/>
            </a:pPr>
            <a:endParaRPr lang="en-US" altLang="zh-CN" sz="1200" dirty="0" smtClean="0">
              <a:solidFill>
                <a:srgbClr val="595959"/>
              </a:solidFill>
              <a:latin typeface="微软雅黑" panose="020B0503020204020204" charset="-122"/>
              <a:ea typeface="微软雅黑" panose="020B0503020204020204" charset="-122"/>
            </a:endParaRPr>
          </a:p>
        </p:txBody>
      </p:sp>
      <p:sp>
        <p:nvSpPr>
          <p:cNvPr id="11" name="文本框 10" descr="7b0a20202020227461726765744d6f64756c65223a20226b6f6e6c696e65666f6e7473220a7d0a"/>
          <p:cNvSpPr txBox="1"/>
          <p:nvPr/>
        </p:nvSpPr>
        <p:spPr>
          <a:xfrm>
            <a:off x="501650" y="4521200"/>
            <a:ext cx="4792345" cy="40011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》②</a:t>
            </a:r>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综合信息服务系统报表管理模块</a:t>
            </a:r>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参数</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Tree>
    <p:extLst>
      <p:ext uri="{BB962C8B-B14F-4D97-AF65-F5344CB8AC3E}">
        <p14:creationId xmlns:p14="http://schemas.microsoft.com/office/powerpoint/2010/main" val="3603119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01650" y="939800"/>
            <a:ext cx="6858000" cy="2308324"/>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en-US" altLang="zh-CN" sz="1200" dirty="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）支持报表自定义开发。满足报表导航与搜索，支持查询、筛选、模糊搜索、智能检索等功能；</a:t>
            </a:r>
          </a:p>
          <a:p>
            <a:pPr marL="266700" indent="-266700" algn="just">
              <a:lnSpc>
                <a:spcPct val="150000"/>
              </a:lnSpc>
              <a:spcAft>
                <a:spcPts val="0"/>
              </a:spcAft>
              <a:buClrTx/>
              <a:buSzTx/>
              <a:buFont typeface="Wingdings" panose="05000000000000000000" pitchFamily="2" charset="2"/>
              <a:buChar char=""/>
            </a:pPr>
            <a:r>
              <a:rPr lang="en-US" altLang="zh-CN" sz="1200" dirty="0">
                <a:solidFill>
                  <a:srgbClr val="595959"/>
                </a:solidFill>
                <a:latin typeface="微软雅黑" panose="020B0503020204020204" charset="-122"/>
                <a:ea typeface="微软雅黑" panose="020B0503020204020204" charset="-122"/>
              </a:rPr>
              <a:t>2</a:t>
            </a:r>
            <a:r>
              <a:rPr lang="zh-CN" altLang="en-US" sz="1200" dirty="0">
                <a:solidFill>
                  <a:srgbClr val="595959"/>
                </a:solidFill>
                <a:latin typeface="微软雅黑" panose="020B0503020204020204" charset="-122"/>
                <a:ea typeface="微软雅黑" panose="020B0503020204020204" charset="-122"/>
              </a:rPr>
              <a:t>）支持报表自定义开发，满足系统支持根据管理需要，确定管理类报表统计标准，支持管理类报表统计分析，支持系统运维类、服类质量质检类、用户信息类、知识管理类、短信类等业务按不同来源渠道、不同类型、不同字段分别统计报表</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）系统提供可视化报表分析设计工具，支持报表自定义开发，完全支持完成话务量及工单量、短信量等各类报表统计分析；</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a:solidFill>
                  <a:srgbClr val="595959"/>
                </a:solidFill>
                <a:latin typeface="微软雅黑" panose="020B0503020204020204" charset="-122"/>
                <a:ea typeface="微软雅黑" panose="020B0503020204020204" charset="-122"/>
              </a:rPr>
              <a:t>）系统提供可视化报表分析设计工具，支持报表自定义开发，完全支持报表指标按时间段、按业务字段等进行搜索和查</a:t>
            </a:r>
            <a:r>
              <a:rPr lang="zh-CN" altLang="en-US" sz="1200" dirty="0" smtClean="0">
                <a:solidFill>
                  <a:srgbClr val="595959"/>
                </a:solidFill>
                <a:latin typeface="微软雅黑" panose="020B0503020204020204" charset="-122"/>
                <a:ea typeface="微软雅黑" panose="020B0503020204020204" charset="-122"/>
              </a:rPr>
              <a:t>询。</a:t>
            </a:r>
            <a:endParaRPr lang="zh-CN" altLang="en-US" sz="1200" dirty="0">
              <a:solidFill>
                <a:srgbClr val="595959"/>
              </a:solidFill>
              <a:latin typeface="微软雅黑" panose="020B0503020204020204" charset="-122"/>
              <a:ea typeface="微软雅黑" panose="020B0503020204020204" charset="-122"/>
            </a:endParaRPr>
          </a:p>
        </p:txBody>
      </p:sp>
      <p:sp>
        <p:nvSpPr>
          <p:cNvPr id="4" name="文本框 3" descr="7b0a20202020227461726765744d6f64756c65223a20226b6f6e6c696e65666f6e7473220a7d0a"/>
          <p:cNvSpPr txBox="1"/>
          <p:nvPr/>
        </p:nvSpPr>
        <p:spPr>
          <a:xfrm>
            <a:off x="503555" y="3266281"/>
            <a:ext cx="4792345" cy="40011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》③综合信息服务系统智能支撑模块</a:t>
            </a:r>
          </a:p>
        </p:txBody>
      </p:sp>
      <p:sp>
        <p:nvSpPr>
          <p:cNvPr id="5" name="文本框 4"/>
          <p:cNvSpPr txBox="1"/>
          <p:nvPr/>
        </p:nvSpPr>
        <p:spPr>
          <a:xfrm>
            <a:off x="501650" y="3592691"/>
            <a:ext cx="6707505" cy="6186309"/>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持“智能</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人工”的质检模式。支持</a:t>
            </a:r>
            <a:r>
              <a:rPr lang="en-US" altLang="zh-CN" sz="1200" dirty="0">
                <a:solidFill>
                  <a:srgbClr val="595959"/>
                </a:solidFill>
                <a:latin typeface="微软雅黑" panose="020B0503020204020204" charset="-122"/>
                <a:ea typeface="微软雅黑" panose="020B0503020204020204" charset="-122"/>
              </a:rPr>
              <a:t>A1</a:t>
            </a:r>
            <a:r>
              <a:rPr lang="zh-CN" altLang="en-US" sz="1200" dirty="0">
                <a:solidFill>
                  <a:srgbClr val="595959"/>
                </a:solidFill>
                <a:latin typeface="微软雅黑" panose="020B0503020204020204" charset="-122"/>
                <a:ea typeface="微软雅黑" panose="020B0503020204020204" charset="-122"/>
              </a:rPr>
              <a:t>语音识别技术将音频转成文本信息</a:t>
            </a:r>
            <a:r>
              <a:rPr lang="zh-CN" altLang="en-US" sz="1200" dirty="0" smtClean="0">
                <a:solidFill>
                  <a:srgbClr val="595959"/>
                </a:solidFill>
                <a:latin typeface="微软雅黑" panose="020B0503020204020204" charset="-122"/>
                <a:ea typeface="微软雅黑" panose="020B0503020204020204" charset="-122"/>
              </a:rPr>
              <a:t>。该模块支持全业务智能质检，包括质检模型的配置、质检计划的配置、质检结果的查看、质检结果的统计、质检任务分配、质检结果复核功能。在技术实现上，该模块提供完整的智能质检闭环功能：</a:t>
            </a:r>
            <a:r>
              <a:rPr lang="en-US" altLang="zh-CN" sz="1200" dirty="0" smtClean="0">
                <a:solidFill>
                  <a:srgbClr val="595959"/>
                </a:solidFill>
                <a:latin typeface="微软雅黑" panose="020B0503020204020204" charset="-122"/>
                <a:ea typeface="微软雅黑" panose="020B0503020204020204" charset="-122"/>
              </a:rPr>
              <a:t>1. </a:t>
            </a:r>
            <a:r>
              <a:rPr lang="zh-CN" altLang="en-US" sz="1200" dirty="0" smtClean="0">
                <a:solidFill>
                  <a:srgbClr val="595959"/>
                </a:solidFill>
                <a:latin typeface="微软雅黑" panose="020B0503020204020204" charset="-122"/>
                <a:ea typeface="微软雅黑" panose="020B0503020204020204" charset="-122"/>
              </a:rPr>
              <a:t>配置：图形化界面，支持灵活自定义多维度质检模型与评分卡。</a:t>
            </a:r>
            <a:r>
              <a:rPr lang="en-US" altLang="zh-CN" sz="1200" dirty="0" smtClean="0">
                <a:solidFill>
                  <a:srgbClr val="595959"/>
                </a:solidFill>
                <a:latin typeface="微软雅黑" panose="020B0503020204020204" charset="-122"/>
                <a:ea typeface="微软雅黑" panose="020B0503020204020204" charset="-122"/>
              </a:rPr>
              <a:t>2. </a:t>
            </a:r>
            <a:r>
              <a:rPr lang="zh-CN" altLang="en-US" sz="1200" dirty="0" smtClean="0">
                <a:solidFill>
                  <a:srgbClr val="595959"/>
                </a:solidFill>
                <a:latin typeface="微软雅黑" panose="020B0503020204020204" charset="-122"/>
                <a:ea typeface="微软雅黑" panose="020B0503020204020204" charset="-122"/>
              </a:rPr>
              <a:t>计划：支持按周期、班组、坐席等条件自动创建和执行质检计划。</a:t>
            </a:r>
            <a:r>
              <a:rPr lang="en-US" altLang="zh-CN" sz="1200" dirty="0" smtClean="0">
                <a:solidFill>
                  <a:srgbClr val="595959"/>
                </a:solidFill>
                <a:latin typeface="微软雅黑" panose="020B0503020204020204" charset="-122"/>
                <a:ea typeface="微软雅黑" panose="020B0503020204020204" charset="-122"/>
              </a:rPr>
              <a:t>3. </a:t>
            </a:r>
            <a:r>
              <a:rPr lang="zh-CN" altLang="en-US" sz="1200" dirty="0" smtClean="0">
                <a:solidFill>
                  <a:srgbClr val="595959"/>
                </a:solidFill>
                <a:latin typeface="微软雅黑" panose="020B0503020204020204" charset="-122"/>
                <a:ea typeface="微软雅黑" panose="020B0503020204020204" charset="-122"/>
              </a:rPr>
              <a:t>查看</a:t>
            </a:r>
            <a:r>
              <a:rPr lang="en-US" altLang="zh-CN" sz="1200" dirty="0" smtClean="0">
                <a:solidFill>
                  <a:srgbClr val="595959"/>
                </a:solidFill>
                <a:latin typeface="微软雅黑" panose="020B0503020204020204" charset="-122"/>
                <a:ea typeface="微软雅黑" panose="020B0503020204020204" charset="-122"/>
              </a:rPr>
              <a:t>/</a:t>
            </a:r>
            <a:r>
              <a:rPr lang="zh-CN" altLang="en-US" sz="1200" dirty="0" smtClean="0">
                <a:solidFill>
                  <a:srgbClr val="595959"/>
                </a:solidFill>
                <a:latin typeface="微软雅黑" panose="020B0503020204020204" charset="-122"/>
                <a:ea typeface="微软雅黑" panose="020B0503020204020204" charset="-122"/>
              </a:rPr>
              <a:t>统计：提供多维度质检结果可视化看板与详细统计报表。</a:t>
            </a:r>
            <a:r>
              <a:rPr lang="en-US" altLang="zh-CN" sz="1200" dirty="0" smtClean="0">
                <a:solidFill>
                  <a:srgbClr val="595959"/>
                </a:solidFill>
                <a:latin typeface="微软雅黑" panose="020B0503020204020204" charset="-122"/>
                <a:ea typeface="微软雅黑" panose="020B0503020204020204" charset="-122"/>
              </a:rPr>
              <a:t>4. </a:t>
            </a:r>
            <a:r>
              <a:rPr lang="zh-CN" altLang="en-US" sz="1200" dirty="0" smtClean="0">
                <a:solidFill>
                  <a:srgbClr val="595959"/>
                </a:solidFill>
                <a:latin typeface="微软雅黑" panose="020B0503020204020204" charset="-122"/>
                <a:ea typeface="微软雅黑" panose="020B0503020204020204" charset="-122"/>
              </a:rPr>
              <a:t>分配：支持系统按规则自动分配与管理员手动分配两种模式。</a:t>
            </a:r>
            <a:r>
              <a:rPr lang="en-US" altLang="zh-CN" sz="1200" dirty="0" smtClean="0">
                <a:solidFill>
                  <a:srgbClr val="595959"/>
                </a:solidFill>
                <a:latin typeface="微软雅黑" panose="020B0503020204020204" charset="-122"/>
                <a:ea typeface="微软雅黑" panose="020B0503020204020204" charset="-122"/>
              </a:rPr>
              <a:t>5</a:t>
            </a:r>
            <a:r>
              <a:rPr lang="en-US" altLang="zh-CN" sz="1200" dirty="0">
                <a:solidFill>
                  <a:srgbClr val="595959"/>
                </a:solidFill>
                <a:latin typeface="微软雅黑" panose="020B0503020204020204" charset="-122"/>
                <a:ea typeface="微软雅黑" panose="020B0503020204020204" charset="-122"/>
              </a:rPr>
              <a:t>. </a:t>
            </a:r>
            <a:r>
              <a:rPr lang="zh-CN" altLang="en-US" sz="1200" dirty="0">
                <a:solidFill>
                  <a:srgbClr val="595959"/>
                </a:solidFill>
                <a:latin typeface="微软雅黑" panose="020B0503020204020204" charset="-122"/>
                <a:ea typeface="微软雅黑" panose="020B0503020204020204" charset="-122"/>
              </a:rPr>
              <a:t>复核：支持质检结果二次复核与坐席申诉流程，确保公平公正</a:t>
            </a:r>
            <a:r>
              <a:rPr lang="zh-CN" altLang="en-US" sz="1200" dirty="0" smtClean="0">
                <a:solidFill>
                  <a:srgbClr val="595959"/>
                </a:solidFill>
                <a:latin typeface="微软雅黑" panose="020B0503020204020204" charset="-122"/>
                <a:ea typeface="微软雅黑" panose="020B0503020204020204" charset="-122"/>
              </a:rPr>
              <a:t>。该</a:t>
            </a:r>
            <a:r>
              <a:rPr lang="zh-CN" altLang="en-US" sz="1200" dirty="0">
                <a:solidFill>
                  <a:srgbClr val="595959"/>
                </a:solidFill>
                <a:latin typeface="微软雅黑" panose="020B0503020204020204" charset="-122"/>
                <a:ea typeface="微软雅黑" panose="020B0503020204020204" charset="-122"/>
              </a:rPr>
              <a:t>模块支持基于浏览器和手机</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等形式服务用户的文本机器人，可用与用户进行自然流畅的多轮对话</a:t>
            </a:r>
            <a:r>
              <a:rPr lang="zh-CN" altLang="en-US" sz="1200" dirty="0" smtClean="0">
                <a:solidFill>
                  <a:srgbClr val="595959"/>
                </a:solidFill>
                <a:latin typeface="微软雅黑" panose="020B0503020204020204" charset="-122"/>
                <a:ea typeface="微软雅黑" panose="020B0503020204020204" charset="-122"/>
              </a:rPr>
              <a:t>。该</a:t>
            </a:r>
            <a:r>
              <a:rPr lang="zh-CN" altLang="en-US" sz="1200" dirty="0">
                <a:solidFill>
                  <a:srgbClr val="595959"/>
                </a:solidFill>
                <a:latin typeface="微软雅黑" panose="020B0503020204020204" charset="-122"/>
                <a:ea typeface="微软雅黑" panose="020B0503020204020204" charset="-122"/>
              </a:rPr>
              <a:t>模块</a:t>
            </a:r>
            <a:r>
              <a:rPr lang="en-US" altLang="zh-CN" sz="1200" dirty="0">
                <a:solidFill>
                  <a:srgbClr val="595959"/>
                </a:solidFill>
                <a:latin typeface="微软雅黑" panose="020B0503020204020204" charset="-122"/>
                <a:ea typeface="微软雅黑" panose="020B0503020204020204" charset="-122"/>
              </a:rPr>
              <a:t>PC</a:t>
            </a:r>
            <a:r>
              <a:rPr lang="zh-CN" altLang="en-US" sz="1200" dirty="0">
                <a:solidFill>
                  <a:srgbClr val="595959"/>
                </a:solidFill>
                <a:latin typeface="微软雅黑" panose="020B0503020204020204" charset="-122"/>
                <a:ea typeface="微软雅黑" panose="020B0503020204020204" charset="-122"/>
              </a:rPr>
              <a:t>端适配所有支持</a:t>
            </a:r>
            <a:r>
              <a:rPr lang="en-US" altLang="zh-CN" sz="1200" dirty="0" err="1">
                <a:solidFill>
                  <a:srgbClr val="595959"/>
                </a:solidFill>
                <a:latin typeface="微软雅黑" panose="020B0503020204020204" charset="-122"/>
                <a:ea typeface="微软雅黑" panose="020B0503020204020204" charset="-122"/>
              </a:rPr>
              <a:t>websocket</a:t>
            </a:r>
            <a:r>
              <a:rPr lang="zh-CN" altLang="en-US" sz="1200" dirty="0">
                <a:solidFill>
                  <a:srgbClr val="595959"/>
                </a:solidFill>
                <a:latin typeface="微软雅黑" panose="020B0503020204020204" charset="-122"/>
                <a:ea typeface="微软雅黑" panose="020B0503020204020204" charset="-122"/>
              </a:rPr>
              <a:t>和</a:t>
            </a:r>
            <a:r>
              <a:rPr lang="en-US" altLang="zh-CN" sz="1200" dirty="0" err="1">
                <a:solidFill>
                  <a:srgbClr val="595959"/>
                </a:solidFill>
                <a:latin typeface="微软雅黑" panose="020B0503020204020204" charset="-122"/>
                <a:ea typeface="微软雅黑" panose="020B0503020204020204" charset="-122"/>
              </a:rPr>
              <a:t>webrtc</a:t>
            </a:r>
            <a:r>
              <a:rPr lang="zh-CN" altLang="en-US" sz="1200" dirty="0">
                <a:solidFill>
                  <a:srgbClr val="595959"/>
                </a:solidFill>
                <a:latin typeface="微软雅黑" panose="020B0503020204020204" charset="-122"/>
                <a:ea typeface="微软雅黑" panose="020B0503020204020204" charset="-122"/>
              </a:rPr>
              <a:t>技术的主流浏览器；手机</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端以</a:t>
            </a:r>
            <a:r>
              <a:rPr lang="en-US" altLang="zh-CN" sz="1200" dirty="0" err="1">
                <a:solidFill>
                  <a:srgbClr val="595959"/>
                </a:solidFill>
                <a:latin typeface="微软雅黑" panose="020B0503020204020204" charset="-122"/>
                <a:ea typeface="微软雅黑" panose="020B0503020204020204" charset="-122"/>
              </a:rPr>
              <a:t>webview</a:t>
            </a:r>
            <a:r>
              <a:rPr lang="zh-CN" altLang="en-US" sz="1200" dirty="0">
                <a:solidFill>
                  <a:srgbClr val="595959"/>
                </a:solidFill>
                <a:latin typeface="微软雅黑" panose="020B0503020204020204" charset="-122"/>
                <a:ea typeface="微软雅黑" panose="020B0503020204020204" charset="-122"/>
              </a:rPr>
              <a:t>技术嵌入浏览器；无论是</a:t>
            </a:r>
            <a:r>
              <a:rPr lang="en-US" altLang="zh-CN" sz="1200" dirty="0">
                <a:solidFill>
                  <a:srgbClr val="595959"/>
                </a:solidFill>
                <a:latin typeface="微软雅黑" panose="020B0503020204020204" charset="-122"/>
                <a:ea typeface="微软雅黑" panose="020B0503020204020204" charset="-122"/>
              </a:rPr>
              <a:t>PC</a:t>
            </a:r>
            <a:r>
              <a:rPr lang="zh-CN" altLang="en-US" sz="1200" dirty="0">
                <a:solidFill>
                  <a:srgbClr val="595959"/>
                </a:solidFill>
                <a:latin typeface="微软雅黑" panose="020B0503020204020204" charset="-122"/>
                <a:ea typeface="微软雅黑" panose="020B0503020204020204" charset="-122"/>
              </a:rPr>
              <a:t>端还是手机</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都支持打开在线客服</a:t>
            </a:r>
            <a:r>
              <a:rPr lang="en-US" altLang="zh-CN" sz="1200" dirty="0">
                <a:solidFill>
                  <a:srgbClr val="595959"/>
                </a:solidFill>
                <a:latin typeface="微软雅黑" panose="020B0503020204020204" charset="-122"/>
                <a:ea typeface="微软雅黑" panose="020B0503020204020204" charset="-122"/>
              </a:rPr>
              <a:t>H5</a:t>
            </a:r>
            <a:r>
              <a:rPr lang="zh-CN" altLang="en-US" sz="1200" dirty="0">
                <a:solidFill>
                  <a:srgbClr val="595959"/>
                </a:solidFill>
                <a:latin typeface="微软雅黑" panose="020B0503020204020204" charset="-122"/>
                <a:ea typeface="微软雅黑" panose="020B0503020204020204" charset="-122"/>
              </a:rPr>
              <a:t>访客端页面，在线客服默认提供文本机器人交换，支持与用户进行多轮自然流畅的对话；文本机器人不能解答时，支持转人工坐席受理。</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提</a:t>
            </a:r>
            <a:r>
              <a:rPr lang="zh-CN" altLang="en-US" sz="1200" dirty="0">
                <a:solidFill>
                  <a:srgbClr val="595959"/>
                </a:solidFill>
                <a:latin typeface="微软雅黑" panose="020B0503020204020204" charset="-122"/>
                <a:ea typeface="微软雅黑" panose="020B0503020204020204" charset="-122"/>
              </a:rPr>
              <a:t>供语音机器人服务，支持以语音识别、自然语言处理等技术主动识别用户诉求，并根据用户诉求对接语音机器人，自动返回智能答案内容；语音机器人无法解答时，转人工坐席处</a:t>
            </a:r>
            <a:r>
              <a:rPr lang="zh-CN" altLang="en-US" sz="1200" dirty="0" smtClean="0">
                <a:solidFill>
                  <a:srgbClr val="595959"/>
                </a:solidFill>
                <a:latin typeface="微软雅黑" panose="020B0503020204020204" charset="-122"/>
                <a:ea typeface="微软雅黑" panose="020B0503020204020204" charset="-122"/>
              </a:rPr>
              <a:t>理。</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具备话务智能质检能力，包括质检模型配置、质检计划配置、质检结果查看和统计。人工质检任务分配、质检结果复核功能，提高质检效率</a:t>
            </a:r>
            <a:r>
              <a:rPr lang="zh-CN" altLang="en-US" sz="1200" dirty="0" smtClean="0">
                <a:solidFill>
                  <a:srgbClr val="595959"/>
                </a:solidFill>
                <a:latin typeface="微软雅黑" panose="020B0503020204020204" charset="-122"/>
                <a:ea typeface="微软雅黑" panose="020B0503020204020204" charset="-122"/>
              </a:rPr>
              <a:t>。提</a:t>
            </a:r>
            <a:r>
              <a:rPr lang="zh-CN" altLang="en-US" sz="1200" dirty="0">
                <a:solidFill>
                  <a:srgbClr val="595959"/>
                </a:solidFill>
                <a:latin typeface="微软雅黑" panose="020B0503020204020204" charset="-122"/>
                <a:ea typeface="微软雅黑" panose="020B0503020204020204" charset="-122"/>
              </a:rPr>
              <a:t>供全流程、智能化的质检解决方案，旨在显著提升质检效率与覆盖率</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）智能质检</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具</a:t>
            </a:r>
            <a:r>
              <a:rPr lang="zh-CN" altLang="en-US" sz="1200" dirty="0">
                <a:solidFill>
                  <a:srgbClr val="595959"/>
                </a:solidFill>
                <a:latin typeface="微软雅黑" panose="020B0503020204020204" charset="-122"/>
                <a:ea typeface="微软雅黑" panose="020B0503020204020204" charset="-122"/>
              </a:rPr>
              <a:t>备话务智能质检能力，包括质检模型配置、质检计划配置、质检结果查看和统计。人工质检任务分配、质检结果复核功能，提高质检效率</a:t>
            </a:r>
            <a:r>
              <a:rPr lang="zh-CN" altLang="en-US" sz="1200" dirty="0" smtClean="0">
                <a:solidFill>
                  <a:srgbClr val="595959"/>
                </a:solidFill>
                <a:latin typeface="微软雅黑" panose="020B0503020204020204" charset="-122"/>
                <a:ea typeface="微软雅黑" panose="020B0503020204020204" charset="-122"/>
              </a:rPr>
              <a:t>。我</a:t>
            </a:r>
            <a:r>
              <a:rPr lang="zh-CN" altLang="en-US" sz="1200" dirty="0">
                <a:solidFill>
                  <a:srgbClr val="595959"/>
                </a:solidFill>
                <a:latin typeface="微软雅黑" panose="020B0503020204020204" charset="-122"/>
                <a:ea typeface="微软雅黑" panose="020B0503020204020204" charset="-122"/>
              </a:rPr>
              <a:t>方系统提供全流程、智能化的质检解决方案，旨在显著提升质检效率与覆盖率</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系统支持“智能</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人工”质检模式，能够将客服人员与用户的交互语音进行全部质检</a:t>
            </a:r>
            <a:r>
              <a:rPr lang="zh-CN" altLang="en-US" sz="1200" dirty="0" smtClean="0">
                <a:solidFill>
                  <a:srgbClr val="595959"/>
                </a:solidFill>
                <a:latin typeface="微软雅黑" panose="020B0503020204020204" charset="-122"/>
                <a:ea typeface="微软雅黑" panose="020B0503020204020204" charset="-122"/>
              </a:rPr>
              <a:t>；还</a:t>
            </a:r>
            <a:r>
              <a:rPr lang="zh-CN" altLang="en-US" sz="1200" dirty="0">
                <a:solidFill>
                  <a:srgbClr val="595959"/>
                </a:solidFill>
                <a:latin typeface="微软雅黑" panose="020B0503020204020204" charset="-122"/>
                <a:ea typeface="微软雅黑" panose="020B0503020204020204" charset="-122"/>
              </a:rPr>
              <a:t>支持纯智能、纯人工质检模式。</a:t>
            </a:r>
            <a:r>
              <a:rPr lang="en-US" altLang="zh-CN"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1349947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52145" y="863600"/>
            <a:ext cx="6707505" cy="8402300"/>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en-US" altLang="zh-CN" sz="1200" dirty="0">
                <a:solidFill>
                  <a:srgbClr val="595959"/>
                </a:solidFill>
                <a:latin typeface="微软雅黑" panose="020B0503020204020204" charset="-122"/>
                <a:ea typeface="微软雅黑" panose="020B0503020204020204" charset="-122"/>
              </a:rPr>
              <a:t>2)</a:t>
            </a:r>
            <a:r>
              <a:rPr lang="zh-CN" altLang="en-US" sz="1200" dirty="0">
                <a:solidFill>
                  <a:srgbClr val="595959"/>
                </a:solidFill>
                <a:latin typeface="微软雅黑" panose="020B0503020204020204" charset="-122"/>
                <a:ea typeface="微软雅黑" panose="020B0503020204020204" charset="-122"/>
              </a:rPr>
              <a:t>系统通对智能质检平台对通话质量进行自动判别，支持对自动判断结果的人工复核；</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平台能自动对每通电话进行多维度评分与判别（如服务规范、业务准确性、风险话术等）。所有</a:t>
            </a:r>
            <a:r>
              <a:rPr lang="en-US" altLang="zh-CN" sz="1200" dirty="0">
                <a:solidFill>
                  <a:srgbClr val="595959"/>
                </a:solidFill>
                <a:latin typeface="微软雅黑" panose="020B0503020204020204" charset="-122"/>
                <a:ea typeface="微软雅黑" panose="020B0503020204020204" charset="-122"/>
              </a:rPr>
              <a:t>AI</a:t>
            </a:r>
            <a:r>
              <a:rPr lang="zh-CN" altLang="en-US" sz="1200" dirty="0">
                <a:solidFill>
                  <a:srgbClr val="595959"/>
                </a:solidFill>
                <a:latin typeface="微软雅黑" panose="020B0503020204020204" charset="-122"/>
                <a:ea typeface="微软雅黑" panose="020B0503020204020204" charset="-122"/>
              </a:rPr>
              <a:t>判别结果均提供便捷的人工复核入口，质检员可听取录音、修改评分、填写备注，确保质检结果的公平与准确</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系统支持</a:t>
            </a:r>
            <a:r>
              <a:rPr lang="en-US" altLang="zh-CN" sz="1200" dirty="0">
                <a:solidFill>
                  <a:srgbClr val="595959"/>
                </a:solidFill>
                <a:latin typeface="微软雅黑" panose="020B0503020204020204" charset="-122"/>
                <a:ea typeface="微软雅黑" panose="020B0503020204020204" charset="-122"/>
              </a:rPr>
              <a:t>AI</a:t>
            </a:r>
            <a:r>
              <a:rPr lang="zh-CN" altLang="en-US" sz="1200" dirty="0">
                <a:solidFill>
                  <a:srgbClr val="595959"/>
                </a:solidFill>
                <a:latin typeface="微软雅黑" panose="020B0503020204020204" charset="-122"/>
                <a:ea typeface="微软雅黑" panose="020B0503020204020204" charset="-122"/>
              </a:rPr>
              <a:t>语音识别技术将音频转换成文本信息；集成高精度语音识别（</a:t>
            </a:r>
            <a:r>
              <a:rPr lang="en-US" altLang="zh-CN" sz="1200" dirty="0">
                <a:solidFill>
                  <a:srgbClr val="595959"/>
                </a:solidFill>
                <a:latin typeface="微软雅黑" panose="020B0503020204020204" charset="-122"/>
                <a:ea typeface="微软雅黑" panose="020B0503020204020204" charset="-122"/>
              </a:rPr>
              <a:t>ASR</a:t>
            </a:r>
            <a:r>
              <a:rPr lang="zh-CN" altLang="en-US" sz="1200" dirty="0">
                <a:solidFill>
                  <a:srgbClr val="595959"/>
                </a:solidFill>
                <a:latin typeface="微软雅黑" panose="020B0503020204020204" charset="-122"/>
                <a:ea typeface="微软雅黑" panose="020B0503020204020204" charset="-122"/>
              </a:rPr>
              <a:t>）引擎，自动将质检音频实时转换为文本，标准普通话转换准确率</a:t>
            </a:r>
            <a:r>
              <a:rPr lang="en-US" altLang="zh-CN" sz="1200" dirty="0">
                <a:solidFill>
                  <a:srgbClr val="595959"/>
                </a:solidFill>
                <a:latin typeface="微软雅黑" panose="020B0503020204020204" charset="-122"/>
                <a:ea typeface="微软雅黑" panose="020B0503020204020204" charset="-122"/>
              </a:rPr>
              <a:t>&gt;95%</a:t>
            </a:r>
            <a:r>
              <a:rPr lang="zh-CN" altLang="en-US" sz="1200" dirty="0">
                <a:solidFill>
                  <a:srgbClr val="595959"/>
                </a:solidFill>
                <a:latin typeface="微软雅黑" panose="020B0503020204020204" charset="-122"/>
                <a:ea typeface="微软雅黑" panose="020B0503020204020204" charset="-122"/>
              </a:rPr>
              <a:t>，为后续的文本分析和关键词检索提供基础。</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系统支持配置质检模型，文持自定义模型应用场景，如在线质检场景、热线质检场景等，支持按特征匹配相应质检模型；支持提供图形化、无需代码的质检模型（评分卡）配置界面，可灵活自定义评分规则、权重、扣分项和关键质检点。支持为不同业务线（如在线客服、热线、视频客服）配置不同的质检模型，系统可根据通话技能组等信息自动匹配对应的模型</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5</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系统支持对智能质检抽样策略进行可视化配置，根据业务需要设置质检计划。支持按比例随机抽样、按业务类型抽样、针对特定座席或班组抽样等多种抽样策略的可视化配置。可灵活创建和执行周期性的或一次性的质检计划，并自动分配任务</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）智</a:t>
            </a:r>
            <a:r>
              <a:rPr lang="zh-CN" altLang="en-US" sz="1200" dirty="0">
                <a:solidFill>
                  <a:srgbClr val="595959"/>
                </a:solidFill>
                <a:latin typeface="微软雅黑" panose="020B0503020204020204" charset="-122"/>
                <a:ea typeface="微软雅黑" panose="020B0503020204020204" charset="-122"/>
              </a:rPr>
              <a:t>能在线客</a:t>
            </a:r>
            <a:r>
              <a:rPr lang="zh-CN" altLang="en-US" sz="1200" dirty="0" smtClean="0">
                <a:solidFill>
                  <a:srgbClr val="595959"/>
                </a:solidFill>
                <a:latin typeface="微软雅黑" panose="020B0503020204020204" charset="-122"/>
                <a:ea typeface="微软雅黑" panose="020B0503020204020204" charset="-122"/>
              </a:rPr>
              <a:t>服</a:t>
            </a:r>
            <a:endParaRPr lang="zh-CN" altLang="en-US"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支持基于浏览器和手机</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等形式服务用户的文本机器人，可以与用户进行对话及上下文关联，根据用户需求提供咨询服务；</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支持提供基于</a:t>
            </a:r>
            <a:r>
              <a:rPr lang="en-US" altLang="zh-CN" sz="1200" dirty="0">
                <a:solidFill>
                  <a:srgbClr val="595959"/>
                </a:solidFill>
                <a:latin typeface="微软雅黑" panose="020B0503020204020204" charset="-122"/>
                <a:ea typeface="微软雅黑" panose="020B0503020204020204" charset="-122"/>
              </a:rPr>
              <a:t>NLP</a:t>
            </a:r>
            <a:r>
              <a:rPr lang="zh-CN" altLang="en-US" sz="1200" dirty="0">
                <a:solidFill>
                  <a:srgbClr val="595959"/>
                </a:solidFill>
                <a:latin typeface="微软雅黑" panose="020B0503020204020204" charset="-122"/>
                <a:ea typeface="微软雅黑" panose="020B0503020204020204" charset="-122"/>
              </a:rPr>
              <a:t>的智能文本机器人，可嵌入网站、</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、小程序等渠道。机器人具备强大的意图识别和多轮对话管理能力，能理解上下文，进行连贯交互，并根据用户问题从知识库自动获取答案，提供</a:t>
            </a:r>
            <a:r>
              <a:rPr lang="en-US" altLang="zh-CN" sz="1200" dirty="0">
                <a:solidFill>
                  <a:srgbClr val="595959"/>
                </a:solidFill>
                <a:latin typeface="微软雅黑" panose="020B0503020204020204" charset="-122"/>
                <a:ea typeface="微软雅黑" panose="020B0503020204020204" charset="-122"/>
              </a:rPr>
              <a:t>7x24</a:t>
            </a:r>
            <a:r>
              <a:rPr lang="zh-CN" altLang="en-US" sz="1200" dirty="0">
                <a:solidFill>
                  <a:srgbClr val="595959"/>
                </a:solidFill>
                <a:latin typeface="微软雅黑" panose="020B0503020204020204" charset="-122"/>
                <a:ea typeface="微软雅黑" panose="020B0503020204020204" charset="-122"/>
              </a:rPr>
              <a:t>小时的自动咨询服务</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）智</a:t>
            </a:r>
            <a:r>
              <a:rPr lang="zh-CN" altLang="en-US" sz="1200" dirty="0">
                <a:solidFill>
                  <a:srgbClr val="595959"/>
                </a:solidFill>
                <a:latin typeface="微软雅黑" panose="020B0503020204020204" charset="-122"/>
                <a:ea typeface="微软雅黑" panose="020B0503020204020204" charset="-122"/>
              </a:rPr>
              <a:t>能客服助手：</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面向服务人员，主动识别用户诉求，辅助完成快速应答、知识检索，智能化人机融合处理流程推荐，提供会话实时监控和预警功能</a:t>
            </a:r>
            <a:r>
              <a:rPr lang="zh-CN" altLang="en-US" sz="1200" dirty="0" smtClean="0">
                <a:solidFill>
                  <a:srgbClr val="595959"/>
                </a:solidFill>
                <a:latin typeface="微软雅黑" panose="020B0503020204020204" charset="-122"/>
                <a:ea typeface="微软雅黑" panose="020B0503020204020204" charset="-122"/>
              </a:rPr>
              <a:t>。为</a:t>
            </a:r>
            <a:r>
              <a:rPr lang="zh-CN" altLang="en-US" sz="1200" dirty="0">
                <a:solidFill>
                  <a:srgbClr val="595959"/>
                </a:solidFill>
                <a:latin typeface="微软雅黑" panose="020B0503020204020204" charset="-122"/>
                <a:ea typeface="微软雅黑" panose="020B0503020204020204" charset="-122"/>
              </a:rPr>
              <a:t>座席提供实时智能辅助助手。在通话或在线会话过程中，实时分析用户话语，主动识别其核心诉求与情绪，并在座席界面实时推送相关知识条目、标准话术、最优处理流程建议，实现“人机融合”，提升服务规范性与效率。同时对高风险会话进行实时监控与预警</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系统综合利用实时语音识别（</a:t>
            </a:r>
            <a:r>
              <a:rPr lang="en-US" altLang="zh-CN" sz="1200" dirty="0">
                <a:solidFill>
                  <a:srgbClr val="595959"/>
                </a:solidFill>
                <a:latin typeface="微软雅黑" panose="020B0503020204020204" charset="-122"/>
                <a:ea typeface="微软雅黑" panose="020B0503020204020204" charset="-122"/>
              </a:rPr>
              <a:t>ASR</a:t>
            </a:r>
            <a:r>
              <a:rPr lang="zh-CN" altLang="en-US" sz="1200" dirty="0">
                <a:solidFill>
                  <a:srgbClr val="595959"/>
                </a:solidFill>
                <a:latin typeface="微软雅黑" panose="020B0503020204020204" charset="-122"/>
                <a:ea typeface="微软雅黑" panose="020B0503020204020204" charset="-122"/>
              </a:rPr>
              <a:t>）和自然语言理解（</a:t>
            </a:r>
            <a:r>
              <a:rPr lang="en-US" altLang="zh-CN" sz="1200" dirty="0">
                <a:solidFill>
                  <a:srgbClr val="595959"/>
                </a:solidFill>
                <a:latin typeface="微软雅黑" panose="020B0503020204020204" charset="-122"/>
                <a:ea typeface="微软雅黑" panose="020B0503020204020204" charset="-122"/>
              </a:rPr>
              <a:t>NLU</a:t>
            </a:r>
            <a:r>
              <a:rPr lang="zh-CN" altLang="en-US" sz="1200" dirty="0">
                <a:solidFill>
                  <a:srgbClr val="595959"/>
                </a:solidFill>
                <a:latin typeface="微软雅黑" panose="020B0503020204020204" charset="-122"/>
                <a:ea typeface="微软雅黑" panose="020B0503020204020204" charset="-122"/>
              </a:rPr>
              <a:t>）技术，对用户的语音和文本进行实时分析，精准识别其业务意图、情感倾向和潜在需求。</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系统可对座席提供实时话术推荐、流程引导、知识推荐、智能辅助、实时监控等功能。</a:t>
            </a:r>
          </a:p>
          <a:p>
            <a:pPr marL="266700" indent="-266700" algn="just">
              <a:lnSpc>
                <a:spcPct val="150000"/>
              </a:lnSpc>
              <a:spcAft>
                <a:spcPts val="0"/>
              </a:spcAft>
              <a:buClrTx/>
              <a:buSzTx/>
              <a:buFont typeface="Wingdings" panose="05000000000000000000" pitchFamily="2" charset="2"/>
              <a:buChar char=""/>
            </a:pPr>
            <a:endParaRPr lang="en-US" altLang="zh-CN"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3097938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52145" y="1244600"/>
            <a:ext cx="6707505" cy="5078313"/>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工单管理模块汇总工单数据，记录并受理用户诉求，根据工单数据受理部门将工单流转到综合网管工单系统</a:t>
            </a:r>
            <a:r>
              <a:rPr lang="zh-CN" altLang="en-US" sz="1200" dirty="0" smtClean="0">
                <a:solidFill>
                  <a:srgbClr val="595959"/>
                </a:solidFill>
                <a:latin typeface="微软雅黑" panose="020B0503020204020204" charset="-122"/>
                <a:ea typeface="微软雅黑" panose="020B0503020204020204" charset="-122"/>
              </a:rPr>
              <a:t>。模</a:t>
            </a:r>
            <a:r>
              <a:rPr lang="zh-CN" altLang="en-US" sz="1200" dirty="0">
                <a:solidFill>
                  <a:srgbClr val="595959"/>
                </a:solidFill>
                <a:latin typeface="微软雅黑" panose="020B0503020204020204" charset="-122"/>
                <a:ea typeface="微软雅黑" panose="020B0503020204020204" charset="-122"/>
              </a:rPr>
              <a:t>块是客服业务的核心调度与处理中心，实现用户诉求的全生命周</a:t>
            </a:r>
            <a:r>
              <a:rPr lang="zh-CN" altLang="en-US" sz="1200" dirty="0" smtClean="0">
                <a:solidFill>
                  <a:srgbClr val="595959"/>
                </a:solidFill>
                <a:latin typeface="微软雅黑" panose="020B0503020204020204" charset="-122"/>
                <a:ea typeface="微软雅黑" panose="020B0503020204020204" charset="-122"/>
              </a:rPr>
              <a:t>期管理。</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在</a:t>
            </a:r>
            <a:r>
              <a:rPr lang="zh-CN" altLang="en-US" sz="1200" dirty="0">
                <a:solidFill>
                  <a:srgbClr val="595959"/>
                </a:solidFill>
                <a:latin typeface="微软雅黑" panose="020B0503020204020204" charset="-122"/>
                <a:ea typeface="微软雅黑" panose="020B0503020204020204" charset="-122"/>
              </a:rPr>
              <a:t>技术实现上，该模块功能完备，完全具备工单编辑、智能派发、抄送、认领、多条件查看与查询、</a:t>
            </a:r>
            <a:r>
              <a:rPr lang="en-US" altLang="zh-CN" sz="1200" dirty="0">
                <a:solidFill>
                  <a:srgbClr val="595959"/>
                </a:solidFill>
                <a:latin typeface="微软雅黑" panose="020B0503020204020204" charset="-122"/>
                <a:ea typeface="微软雅黑" panose="020B0503020204020204" charset="-122"/>
              </a:rPr>
              <a:t>SLA</a:t>
            </a:r>
            <a:r>
              <a:rPr lang="zh-CN" altLang="en-US" sz="1200" dirty="0">
                <a:solidFill>
                  <a:srgbClr val="595959"/>
                </a:solidFill>
                <a:latin typeface="微软雅黑" panose="020B0503020204020204" charset="-122"/>
                <a:ea typeface="微软雅黑" panose="020B0503020204020204" charset="-122"/>
              </a:rPr>
              <a:t>超时预警、自动</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手动催单、流程回退、工单撤销、自动回执通知、全流程进度监控、添加备注等全生命周期管理功能。提供标准的</a:t>
            </a:r>
            <a:r>
              <a:rPr lang="en-US" altLang="zh-CN" sz="1200" dirty="0" err="1">
                <a:solidFill>
                  <a:srgbClr val="595959"/>
                </a:solidFill>
                <a:latin typeface="微软雅黑" panose="020B0503020204020204" charset="-122"/>
                <a:ea typeface="微软雅黑" panose="020B0503020204020204" charset="-122"/>
              </a:rPr>
              <a:t>RESTful</a:t>
            </a:r>
            <a:r>
              <a:rPr lang="en-US" altLang="zh-CN" sz="1200" dirty="0">
                <a:solidFill>
                  <a:srgbClr val="595959"/>
                </a:solidFill>
                <a:latin typeface="微软雅黑" panose="020B0503020204020204" charset="-122"/>
                <a:ea typeface="微软雅黑" panose="020B0503020204020204" charset="-122"/>
              </a:rPr>
              <a:t> API</a:t>
            </a:r>
            <a:r>
              <a:rPr lang="zh-CN" altLang="en-US" sz="1200" dirty="0">
                <a:solidFill>
                  <a:srgbClr val="595959"/>
                </a:solidFill>
                <a:latin typeface="微软雅黑" panose="020B0503020204020204" charset="-122"/>
                <a:ea typeface="微软雅黑" panose="020B0503020204020204" charset="-122"/>
              </a:rPr>
              <a:t>接口，用于工单数据同步与流程流转，可轻松与第三方系统集成</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工单系统功能完备，具备工单编辑、派发、抄送、查看、查询、预警、催单、回退、撤单、自动回执、进度监控、备注说明等功能</a:t>
            </a:r>
            <a:r>
              <a:rPr lang="zh-CN" altLang="en-US" sz="1200" dirty="0" smtClean="0">
                <a:solidFill>
                  <a:srgbClr val="595959"/>
                </a:solidFill>
                <a:latin typeface="微软雅黑" panose="020B0503020204020204" charset="-122"/>
                <a:ea typeface="微软雅黑" panose="020B0503020204020204" charset="-122"/>
              </a:rPr>
              <a:t>；还</a:t>
            </a:r>
            <a:r>
              <a:rPr lang="zh-CN" altLang="en-US" sz="1200" dirty="0">
                <a:solidFill>
                  <a:srgbClr val="595959"/>
                </a:solidFill>
                <a:latin typeface="微软雅黑" panose="020B0503020204020204" charset="-122"/>
                <a:ea typeface="微软雅黑" panose="020B0503020204020204" charset="-122"/>
              </a:rPr>
              <a:t>支持“工单认领、工单超期、工单挂起、工单办结”等功能</a:t>
            </a:r>
            <a:r>
              <a:rPr lang="zh-CN" altLang="en-US" sz="1200" dirty="0" smtClean="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可提供工单数据同步接口，提供工单流转接口。</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工单详情页设计直观，集中展示用户基本资料、工单基础信息（类型、等级、来源等）、工单处理流程、工单状态等信息。</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系统提供标准化的工单数据同步接口，将电话客服、网络客服、智能客服等渠道录入的工单数据进行解析后进行受理和管理。</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系统提供工单状态流转接口，能够将工单数据流转到综合网管系统，实现跨系统的工作协同与数据闭环。</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5</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系统丰富的</a:t>
            </a:r>
            <a:r>
              <a:rPr lang="en-US" altLang="zh-CN" sz="1200" dirty="0">
                <a:solidFill>
                  <a:srgbClr val="595959"/>
                </a:solidFill>
                <a:latin typeface="微软雅黑" panose="020B0503020204020204" charset="-122"/>
                <a:ea typeface="微软雅黑" panose="020B0503020204020204" charset="-122"/>
              </a:rPr>
              <a:t>API</a:t>
            </a:r>
            <a:r>
              <a:rPr lang="zh-CN" altLang="en-US" sz="1200" dirty="0">
                <a:solidFill>
                  <a:srgbClr val="595959"/>
                </a:solidFill>
                <a:latin typeface="微软雅黑" panose="020B0503020204020204" charset="-122"/>
                <a:ea typeface="微软雅黑" panose="020B0503020204020204" charset="-122"/>
              </a:rPr>
              <a:t>和对接接口，支持工单数据同步、状态同步、提供工单结果返回接口，支持座席、在线应用后台查看客户资料、工单状态、工单详情和处理过程等信息；</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6</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针对完结工单，支持用户通过客户回访结果填写处理满意度等评价信息</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p:txBody>
      </p:sp>
      <p:sp>
        <p:nvSpPr>
          <p:cNvPr id="7" name="文本框 6" descr="7b0a20202020227461726765744d6f64756c65223a20226b6f6e6c696e65666f6e7473220a7d0a"/>
          <p:cNvSpPr txBox="1"/>
          <p:nvPr/>
        </p:nvSpPr>
        <p:spPr>
          <a:xfrm>
            <a:off x="652145" y="863600"/>
            <a:ext cx="4792345" cy="40011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》④综合信息服务系统工单管理模块</a:t>
            </a:r>
          </a:p>
        </p:txBody>
      </p:sp>
      <p:sp>
        <p:nvSpPr>
          <p:cNvPr id="10" name="文本框 9" descr="7b0a20202020227461726765744d6f64756c65223a20226b6f6e6c696e65666f6e7473220a7d0a"/>
          <p:cNvSpPr txBox="1"/>
          <p:nvPr/>
        </p:nvSpPr>
        <p:spPr>
          <a:xfrm>
            <a:off x="654050" y="6350000"/>
            <a:ext cx="4792345" cy="40011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》⑤综合信息服务系统态势呈现模块</a:t>
            </a:r>
          </a:p>
        </p:txBody>
      </p:sp>
      <p:sp>
        <p:nvSpPr>
          <p:cNvPr id="11" name="文本框 10"/>
          <p:cNvSpPr txBox="1"/>
          <p:nvPr/>
        </p:nvSpPr>
        <p:spPr>
          <a:xfrm>
            <a:off x="577850" y="6654800"/>
            <a:ext cx="6707505" cy="3139321"/>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态势呈现模块是一个集监控、分析、预警于一体的综合可视化平台，具备数据整合与呈现能</a:t>
            </a:r>
            <a:r>
              <a:rPr lang="zh-CN" altLang="en-US" sz="1200" dirty="0" smtClean="0">
                <a:solidFill>
                  <a:srgbClr val="595959"/>
                </a:solidFill>
                <a:latin typeface="微软雅黑" panose="020B0503020204020204" charset="-122"/>
                <a:ea typeface="微软雅黑" panose="020B0503020204020204" charset="-122"/>
              </a:rPr>
              <a:t>力；</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该</a:t>
            </a:r>
            <a:r>
              <a:rPr lang="zh-CN" altLang="en-US" sz="1200" dirty="0">
                <a:solidFill>
                  <a:srgbClr val="595959"/>
                </a:solidFill>
                <a:latin typeface="微软雅黑" panose="020B0503020204020204" charset="-122"/>
                <a:ea typeface="微软雅黑" panose="020B0503020204020204" charset="-122"/>
              </a:rPr>
              <a:t>模块具备流程态势、系统监控、系统中间件运行状态监控、设备监控、服务监控等撑能力，支持数据统计，以图表形式呈现出统计结果。</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在技术实现上，该模块具备强大的综合监控与态势呈现能力，可对业务流程态势、系统性能、中间件状态、网络设备、应用服务等进行全方位监控。支持对监控数据进行多维度统计，并以丰富的图表（折线图、柱状图、饼图等）进行可视化呈现</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该模块支持态势界面布局后台调整，支持细化查看。支持在后台灵活拖拽调整态势界面的布局和组件，并支持从总体概览到细化查看</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该模块支持态势呈现大屏端、</a:t>
            </a:r>
            <a:r>
              <a:rPr lang="en-US" altLang="zh-CN" sz="1200" dirty="0">
                <a:solidFill>
                  <a:srgbClr val="595959"/>
                </a:solidFill>
                <a:latin typeface="微软雅黑" panose="020B0503020204020204" charset="-122"/>
                <a:ea typeface="微软雅黑" panose="020B0503020204020204" charset="-122"/>
              </a:rPr>
              <a:t>PC</a:t>
            </a:r>
            <a:r>
              <a:rPr lang="zh-CN" altLang="en-US" sz="1200" dirty="0">
                <a:solidFill>
                  <a:srgbClr val="595959"/>
                </a:solidFill>
                <a:latin typeface="微软雅黑" panose="020B0503020204020204" charset="-122"/>
                <a:ea typeface="微软雅黑" panose="020B0503020204020204" charset="-122"/>
              </a:rPr>
              <a:t>网页端、移动</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等多种终端查看，可根据不同用户角色权限和终端类型自动适配并呈现不同的监控视图和数据内容，确保安全与体验兼得。。态势呈现包含但不限于以下几个子功能：整体运行态势、工单视图、话务视图、质检视图、座席视图等。</a:t>
            </a:r>
          </a:p>
        </p:txBody>
      </p:sp>
    </p:spTree>
    <p:extLst>
      <p:ext uri="{BB962C8B-B14F-4D97-AF65-F5344CB8AC3E}">
        <p14:creationId xmlns:p14="http://schemas.microsoft.com/office/powerpoint/2010/main" val="3835947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23545" y="863600"/>
            <a:ext cx="6707505" cy="7571303"/>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该模块内嵌智能图表和驾驶舱</a:t>
            </a:r>
            <a:r>
              <a:rPr lang="en-US" altLang="zh-CN" sz="1200" dirty="0">
                <a:solidFill>
                  <a:srgbClr val="595959"/>
                </a:solidFill>
                <a:latin typeface="微软雅黑" panose="020B0503020204020204" charset="-122"/>
                <a:ea typeface="微软雅黑" panose="020B0503020204020204" charset="-122"/>
              </a:rPr>
              <a:t>BI</a:t>
            </a:r>
            <a:r>
              <a:rPr lang="zh-CN" altLang="en-US" sz="1200" dirty="0">
                <a:solidFill>
                  <a:srgbClr val="595959"/>
                </a:solidFill>
                <a:latin typeface="微软雅黑" panose="020B0503020204020204" charset="-122"/>
                <a:ea typeface="微软雅黑" panose="020B0503020204020204" charset="-122"/>
              </a:rPr>
              <a:t>大屏设计工具，支持</a:t>
            </a:r>
            <a:r>
              <a:rPr lang="en-US" altLang="zh-CN" sz="1200" dirty="0">
                <a:solidFill>
                  <a:srgbClr val="595959"/>
                </a:solidFill>
                <a:latin typeface="微软雅黑" panose="020B0503020204020204" charset="-122"/>
                <a:ea typeface="微软雅黑" panose="020B0503020204020204" charset="-122"/>
              </a:rPr>
              <a:t>PC</a:t>
            </a:r>
            <a:r>
              <a:rPr lang="zh-CN" altLang="en-US" sz="1200" dirty="0">
                <a:solidFill>
                  <a:srgbClr val="595959"/>
                </a:solidFill>
                <a:latin typeface="微软雅黑" panose="020B0503020204020204" charset="-122"/>
                <a:ea typeface="微软雅黑" panose="020B0503020204020204" charset="-122"/>
              </a:rPr>
              <a:t>端、移动端（</a:t>
            </a:r>
            <a:r>
              <a:rPr lang="en-US" altLang="zh-CN" sz="1200" dirty="0">
                <a:solidFill>
                  <a:srgbClr val="595959"/>
                </a:solidFill>
                <a:latin typeface="微软雅黑" panose="020B0503020204020204" charset="-122"/>
                <a:ea typeface="微软雅黑" panose="020B0503020204020204" charset="-122"/>
              </a:rPr>
              <a:t>H5</a:t>
            </a:r>
            <a:r>
              <a:rPr lang="zh-CN" altLang="en-US" sz="1200" dirty="0">
                <a:solidFill>
                  <a:srgbClr val="595959"/>
                </a:solidFill>
                <a:latin typeface="微软雅黑" panose="020B0503020204020204" charset="-122"/>
                <a:ea typeface="微软雅黑" panose="020B0503020204020204" charset="-122"/>
              </a:rPr>
              <a:t>页面）智能图表和大屏的设计制作工具。智能图表和大屏，支持与综合客服信息系统角色管理、权限管理和用户管理配合，实现不用用户权限跟终端设计不同界面</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整体运行态势：显示客服中心整体态势。支持设置时间、业务类型等呈现维度，完成对各类业务业务量、工单总数量、超时工单量、未完成工单量、单位时间内业务量变化、故障处理及时率、故障处理满意度、催单工单量、申告量等进行数据统计。以图表形式呈现统计结果，单个页面支持呈现多项统计信</a:t>
            </a:r>
            <a:r>
              <a:rPr lang="zh-CN" altLang="en-US" sz="1200" dirty="0" smtClean="0">
                <a:solidFill>
                  <a:srgbClr val="595959"/>
                </a:solidFill>
                <a:latin typeface="微软雅黑" panose="020B0503020204020204" charset="-122"/>
                <a:ea typeface="微软雅黑" panose="020B0503020204020204" charset="-122"/>
              </a:rPr>
              <a:t>息，单</a:t>
            </a:r>
            <a:r>
              <a:rPr lang="zh-CN" altLang="en-US" sz="1200" dirty="0">
                <a:solidFill>
                  <a:srgbClr val="595959"/>
                </a:solidFill>
                <a:latin typeface="微软雅黑" panose="020B0503020204020204" charset="-122"/>
                <a:ea typeface="微软雅黑" panose="020B0503020204020204" charset="-122"/>
              </a:rPr>
              <a:t>个页</a:t>
            </a:r>
            <a:r>
              <a:rPr lang="zh-CN" altLang="en-US" sz="1200" dirty="0" smtClean="0">
                <a:solidFill>
                  <a:srgbClr val="595959"/>
                </a:solidFill>
                <a:latin typeface="微软雅黑" panose="020B0503020204020204" charset="-122"/>
                <a:ea typeface="微软雅黑" panose="020B0503020204020204" charset="-122"/>
              </a:rPr>
              <a:t>面支</a:t>
            </a:r>
            <a:r>
              <a:rPr lang="zh-CN" altLang="en-US" sz="1200" dirty="0">
                <a:solidFill>
                  <a:srgbClr val="595959"/>
                </a:solidFill>
                <a:latin typeface="微软雅黑" panose="020B0503020204020204" charset="-122"/>
                <a:ea typeface="微软雅黑" panose="020B0503020204020204" charset="-122"/>
              </a:rPr>
              <a:t>持自定义仪表盘，可同时呈现数十项统计信息，并支持设置阈值告警，数据异常时自动变色或弹窗提醒</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工单视图</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工单管理模块的数据变化将实时同步到工单监控大屏，支持智能化数据分析服务，可根据当前时段工单汇总数据统计工单平均时长、核心用户工单状态、用户满意度反馈数据；工单视图实时同步工单管理模块的数据变化。提供智能化数据分析服务，能动态计算并展示当前时段的工单平均处理时长、核心用户的工单状态分布、整体用户满意度趋势以及超时预警工单列表，帮助管理者快速掌握工单处理效率与质量</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话务视图</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话务数据实时呈现，系统提供智能化数据分析服务，根据当前时段话务汇总数据统计平均通话时长、核心用户话务状态、用户满意度反馈等数据；话务视图实时呈现呼叫中心的通话数据。系统提供智能分析服务，实时统计并展示平均通话时长、平均振铃时长、接通率、弃呼率、核心用户来电状态、用户满意度以及实时排队预警等关键指标，助力话务调度</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质检视图：分析话务员服务信息，展示话务员工作部分指标走势，包括常见问题分布、质检类型分布、业务类型分布、重要用户、表扬和批评等信息，查看不同时间维度的走势；质检视图专注于分析话务员的服务质量。展示质检部分的审核态势，包括常见问题分布、质检类型分布、业务类型分布、表扬与批评工单、重要用户反馈等，并支持按不同时间维度（日、周、月）查看各项指标的趋势变化，为服务质量提升提供数据支撑</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5</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坐席视图：实时展示话务员忙闲状态，可根据颜色区分忙闲和重要用户状态、展示坐席总数、忙闲数量、支持鼠标悬浮展示话务员照片等信息。坐席视图以可视化的方式实时展示所有话务员的在线状态（如空闲、通话中、事后处理、离线等），通常以不同颜色区分。可突出显示技能组状态、置忙原因及重要用户服务状态。支持悬浮展示坐席的姓名、工号、实时通话时长等信息，便于班长进行实时管理</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p:txBody>
      </p:sp>
      <p:sp>
        <p:nvSpPr>
          <p:cNvPr id="10" name="文本框 9" descr="7b0a20202020227461726765744d6f64756c65223a20226b6f6e6c696e65666f6e7473220a7d0a"/>
          <p:cNvSpPr txBox="1"/>
          <p:nvPr/>
        </p:nvSpPr>
        <p:spPr>
          <a:xfrm>
            <a:off x="425450" y="8407400"/>
            <a:ext cx="4792345" cy="40011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》➅综合信息服务系统知识管理模块</a:t>
            </a:r>
          </a:p>
        </p:txBody>
      </p:sp>
      <p:sp>
        <p:nvSpPr>
          <p:cNvPr id="12" name="文本框 11"/>
          <p:cNvSpPr txBox="1"/>
          <p:nvPr/>
        </p:nvSpPr>
        <p:spPr>
          <a:xfrm>
            <a:off x="425450" y="8788400"/>
            <a:ext cx="6707505" cy="613694"/>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该模块支持知识采集、快速检索、评价、知识分级分类、管理、问答知识、文档知识、知识跟踪分析等功能。还支持知识审批、发布、作废、过期、巡检等功能。</a:t>
            </a:r>
            <a:endParaRPr lang="en-US" altLang="zh-CN" sz="1200" dirty="0" smtClean="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4255140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49250" y="787400"/>
            <a:ext cx="6707505" cy="9233297"/>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该</a:t>
            </a:r>
            <a:r>
              <a:rPr lang="zh-CN" altLang="en-US" sz="1200" dirty="0">
                <a:solidFill>
                  <a:srgbClr val="595959"/>
                </a:solidFill>
                <a:latin typeface="微软雅黑" panose="020B0503020204020204" charset="-122"/>
                <a:ea typeface="微软雅黑" panose="020B0503020204020204" charset="-122"/>
              </a:rPr>
              <a:t>模块支持号码库管理、号码库审核、临时库管理、临时库审核、公共库管理、公共库审核、临时组目录、临时组目录审核、用户库管理、用户库审核功能，支持知识库自动备份导入导出能力</a:t>
            </a:r>
            <a:r>
              <a:rPr lang="zh-CN" altLang="en-US" sz="1200" dirty="0" smtClean="0">
                <a:solidFill>
                  <a:srgbClr val="595959"/>
                </a:solidFill>
                <a:latin typeface="微软雅黑" panose="020B0503020204020204" charset="-122"/>
                <a:ea typeface="微软雅黑" panose="020B0503020204020204" charset="-122"/>
              </a:rPr>
              <a:t>。还</a:t>
            </a:r>
            <a:r>
              <a:rPr lang="zh-CN" altLang="en-US" sz="1200" dirty="0">
                <a:solidFill>
                  <a:srgbClr val="595959"/>
                </a:solidFill>
                <a:latin typeface="微软雅黑" panose="020B0503020204020204" charset="-122"/>
                <a:ea typeface="微软雅黑" panose="020B0503020204020204" charset="-122"/>
              </a:rPr>
              <a:t>支持知识图谱构建与智能推荐，关联碎片化知识，主动为座席推送精准答案</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包括知识库管理和号码库管理两个子功能。知识库管理涵盖知识采集、知识检索、知识评价、知识分级、知识管理等能力，支持知识库自动备份导入导出能力；支持号码库管理、号码库审核、临时库管理、临时库审核、公共库管理、公共库审核、临时组目录、临时组目录审核、用户库管理、用户库审核功能</a:t>
            </a:r>
            <a:r>
              <a:rPr lang="zh-CN" altLang="en-US" sz="1200" dirty="0" smtClean="0">
                <a:solidFill>
                  <a:srgbClr val="595959"/>
                </a:solidFill>
                <a:latin typeface="微软雅黑" panose="020B0503020204020204" charset="-122"/>
                <a:ea typeface="微软雅黑" panose="020B0503020204020204" charset="-122"/>
              </a:rPr>
              <a:t>。还</a:t>
            </a:r>
            <a:r>
              <a:rPr lang="zh-CN" altLang="en-US" sz="1200" dirty="0">
                <a:solidFill>
                  <a:srgbClr val="595959"/>
                </a:solidFill>
                <a:latin typeface="微软雅黑" panose="020B0503020204020204" charset="-122"/>
                <a:ea typeface="微软雅黑" panose="020B0503020204020204" charset="-122"/>
              </a:rPr>
              <a:t>支持知识审核、发布、巡检、作废等知识库管理流程。同时支持知识图谱、关联推荐、热点知识发现等高级智能功能</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）知</a:t>
            </a:r>
            <a:r>
              <a:rPr lang="zh-CN" altLang="en-US" sz="1200" dirty="0">
                <a:solidFill>
                  <a:srgbClr val="595959"/>
                </a:solidFill>
                <a:latin typeface="微软雅黑" panose="020B0503020204020204" charset="-122"/>
                <a:ea typeface="微软雅黑" panose="020B0503020204020204" charset="-122"/>
              </a:rPr>
              <a:t>识</a:t>
            </a:r>
            <a:r>
              <a:rPr lang="zh-CN" altLang="en-US" sz="1200" dirty="0" smtClean="0">
                <a:solidFill>
                  <a:srgbClr val="595959"/>
                </a:solidFill>
                <a:latin typeface="微软雅黑" panose="020B0503020204020204" charset="-122"/>
                <a:ea typeface="微软雅黑" panose="020B0503020204020204" charset="-122"/>
              </a:rPr>
              <a:t>库</a:t>
            </a:r>
            <a:endParaRPr lang="zh-CN" altLang="en-US"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系统支持多种方式的知识采集：支持采编任务发起、知识内容编辑、审核、内容发布等操作，支持知识数据批量导入、一键导出</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持知识巡检、知识超期、知识作废等功能</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a:solidFill>
                  <a:srgbClr val="595959"/>
                </a:solidFill>
                <a:latin typeface="微软雅黑" panose="020B0503020204020204" charset="-122"/>
                <a:ea typeface="微软雅黑" panose="020B0503020204020204" charset="-122"/>
              </a:rPr>
              <a:t>）知识检索：支持知识快速检索能力，点击直接搜索，支持分级检索；提供强大的知识检索能力，支持关键词搜索、语义搜索、全文检索。支持按知识分类、标签等进行分级筛选检索，帮助用户快速精准地定位所需知</a:t>
            </a:r>
            <a:r>
              <a:rPr lang="zh-CN" altLang="en-US" sz="1200" dirty="0" smtClean="0">
                <a:solidFill>
                  <a:srgbClr val="595959"/>
                </a:solidFill>
                <a:latin typeface="微软雅黑" panose="020B0503020204020204" charset="-122"/>
                <a:ea typeface="微软雅黑" panose="020B0503020204020204" charset="-122"/>
              </a:rPr>
              <a:t>识支</a:t>
            </a:r>
            <a:r>
              <a:rPr lang="zh-CN" altLang="en-US" sz="1200" dirty="0">
                <a:solidFill>
                  <a:srgbClr val="595959"/>
                </a:solidFill>
                <a:latin typeface="微软雅黑" panose="020B0503020204020204" charset="-122"/>
                <a:ea typeface="微软雅黑" panose="020B0503020204020204" charset="-122"/>
              </a:rPr>
              <a:t>持搜索关键词高亮显示和搜索结果相关度排序</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）知识评价：提供知识评价能力，对知识评价打分，形成反馈机制；提供知识评价功能，用户可对知识条目进行评分、点赞</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点踩、留言反馈，从而形成持续优化的反馈机制，帮助提升知识库质量</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a:solidFill>
                  <a:srgbClr val="595959"/>
                </a:solidFill>
                <a:latin typeface="微软雅黑" panose="020B0503020204020204" charset="-122"/>
                <a:ea typeface="微软雅黑" panose="020B0503020204020204" charset="-122"/>
              </a:rPr>
              <a:t>）知识管理：支持知识分级分类，支持知识管理和编辑，能够为智能机器人提供对话语料</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持“设置知识的权限等级和有效期。能够将审核通过的知识内容自动同步至智能机器人对话语料库，赋能智能客服</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）号</a:t>
            </a:r>
            <a:r>
              <a:rPr lang="zh-CN" altLang="en-US" sz="1200" dirty="0">
                <a:solidFill>
                  <a:srgbClr val="595959"/>
                </a:solidFill>
                <a:latin typeface="微软雅黑" panose="020B0503020204020204" charset="-122"/>
                <a:ea typeface="微软雅黑" panose="020B0503020204020204" charset="-122"/>
              </a:rPr>
              <a:t>码库</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持二次开发，支持快速生成号码库管理模块：能够实现录入、删除、修改、查询等基本功能，能够实现批量号码导入导出，号码库支持按用户等级管理，并提供特殊号码标识；</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二次开发，支持快速生成号码库审核模块：号码修改需要由号码库管理人员审核，支持批量审核；所有对号码库的增、删、改操作均需走审核流程，由专门的号码库管理员进行审批，支持批量操作和批量审核，确保号码数据的准确性与安全性</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）用户单位管理：支持按照号码库中的用户单位进行分级和查找；支持按照号码库中记录的“用户单位”字段进行分级管理（如按军区、部队、机关划分）和查询核验，便于组织与管理大量用户数据</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a:solidFill>
                  <a:srgbClr val="595959"/>
                </a:solidFill>
                <a:latin typeface="微软雅黑" panose="020B0503020204020204" charset="-122"/>
                <a:ea typeface="微软雅黑" panose="020B0503020204020204" charset="-122"/>
              </a:rPr>
              <a:t>）可在座席在工作台中输入用户号码、姓名、地址、单位等字段或字段组合，快速查找用户信息，实现高效服务</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持“模糊查询和查询结果高亮显示”等功能</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algn="just">
              <a:lnSpc>
                <a:spcPct val="150000"/>
              </a:lnSpc>
              <a:spcAft>
                <a:spcPts val="0"/>
              </a:spcAft>
              <a:buClrTx/>
              <a:buSzTx/>
            </a:pPr>
            <a:endParaRPr lang="en-US" altLang="zh-CN" sz="1200" dirty="0" smtClean="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604521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52145" y="1244600"/>
            <a:ext cx="6707505" cy="6186309"/>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该</a:t>
            </a:r>
            <a:r>
              <a:rPr lang="zh-CN" altLang="en-US" sz="1200" dirty="0">
                <a:solidFill>
                  <a:srgbClr val="595959"/>
                </a:solidFill>
                <a:latin typeface="微软雅黑" panose="020B0503020204020204" charset="-122"/>
                <a:ea typeface="微软雅黑" panose="020B0503020204020204" charset="-122"/>
              </a:rPr>
              <a:t>模块支持通过</a:t>
            </a:r>
            <a:r>
              <a:rPr lang="en-US" altLang="zh-CN" sz="1200" dirty="0">
                <a:solidFill>
                  <a:srgbClr val="595959"/>
                </a:solidFill>
                <a:latin typeface="微软雅黑" panose="020B0503020204020204" charset="-122"/>
                <a:ea typeface="微软雅黑" panose="020B0503020204020204" charset="-122"/>
              </a:rPr>
              <a:t>HTTP/HTTPS</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CMPP</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SMPP</a:t>
            </a:r>
            <a:r>
              <a:rPr lang="zh-CN" altLang="en-US" sz="1200" dirty="0">
                <a:solidFill>
                  <a:srgbClr val="595959"/>
                </a:solidFill>
                <a:latin typeface="微软雅黑" panose="020B0503020204020204" charset="-122"/>
                <a:ea typeface="微软雅黑" panose="020B0503020204020204" charset="-122"/>
              </a:rPr>
              <a:t>或</a:t>
            </a:r>
            <a:r>
              <a:rPr lang="en-US" altLang="zh-CN" sz="1200" dirty="0">
                <a:solidFill>
                  <a:srgbClr val="595959"/>
                </a:solidFill>
                <a:latin typeface="微软雅黑" panose="020B0503020204020204" charset="-122"/>
                <a:ea typeface="微软雅黑" panose="020B0503020204020204" charset="-122"/>
              </a:rPr>
              <a:t>SGIP</a:t>
            </a:r>
            <a:r>
              <a:rPr lang="zh-CN" altLang="en-US" sz="1200" dirty="0">
                <a:solidFill>
                  <a:srgbClr val="595959"/>
                </a:solidFill>
                <a:latin typeface="微软雅黑" panose="020B0503020204020204" charset="-122"/>
                <a:ea typeface="微软雅黑" panose="020B0503020204020204" charset="-122"/>
              </a:rPr>
              <a:t>等短信协议对接不同的短信服务提供商，提供与外围系统通用的短信接口服务。支持信发送、短信群发、短信接收、短信查询等基础功能。支持短信模版配置。短信发送内容支持模板化设置，模版内容包括模版名称、模版类型、模版内容。支择短信组配置。短信接收号码支持分组配置，主要用于短信群发的场景。群组号码支持号码新建、号码导入、号码段新建、号码导出、批量删除</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短信发送模块支持运营商配置、通道配置、通道模版申请和管理、通道签名申请和管理、租户管理、应用管理、应用模版管理（绑定通道模版</a:t>
            </a:r>
            <a:r>
              <a:rPr lang="en-US" altLang="zh-CN" sz="1200" dirty="0">
                <a:solidFill>
                  <a:srgbClr val="595959"/>
                </a:solidFill>
                <a:latin typeface="微软雅黑" panose="020B0503020204020204" charset="-122"/>
                <a:ea typeface="微软雅黑" panose="020B0503020204020204" charset="-122"/>
              </a:rPr>
              <a:t>id</a:t>
            </a:r>
            <a:r>
              <a:rPr lang="zh-CN" altLang="en-US" sz="1200" dirty="0">
                <a:solidFill>
                  <a:srgbClr val="595959"/>
                </a:solidFill>
                <a:latin typeface="微软雅黑" panose="020B0503020204020204" charset="-122"/>
                <a:ea typeface="微软雅黑" panose="020B0503020204020204" charset="-122"/>
              </a:rPr>
              <a:t>和通道签名</a:t>
            </a:r>
            <a:r>
              <a:rPr lang="en-US" altLang="zh-CN" sz="1200" dirty="0">
                <a:solidFill>
                  <a:srgbClr val="595959"/>
                </a:solidFill>
                <a:latin typeface="微软雅黑" panose="020B0503020204020204" charset="-122"/>
                <a:ea typeface="微软雅黑" panose="020B0503020204020204" charset="-122"/>
              </a:rPr>
              <a:t>id</a:t>
            </a:r>
            <a:r>
              <a:rPr lang="zh-CN" altLang="en-US" sz="1200" dirty="0">
                <a:solidFill>
                  <a:srgbClr val="595959"/>
                </a:solidFill>
                <a:latin typeface="微软雅黑" panose="020B0503020204020204" charset="-122"/>
                <a:ea typeface="微软雅黑" panose="020B0503020204020204" charset="-122"/>
              </a:rPr>
              <a:t>）等多个模版，满足上述要</a:t>
            </a:r>
            <a:r>
              <a:rPr lang="zh-CN" altLang="en-US" sz="1200" dirty="0" smtClean="0">
                <a:solidFill>
                  <a:srgbClr val="595959"/>
                </a:solidFill>
                <a:latin typeface="微软雅黑" panose="020B0503020204020204" charset="-122"/>
                <a:ea typeface="微软雅黑" panose="020B0503020204020204" charset="-122"/>
              </a:rPr>
              <a:t>求。</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支持信发送、短信群发、短信接收、短信查询等基础功能。支持短信模版配置。短信发送内容支持模板化设置，模版内容包括模版名称、模版类型、模版内容。支择短信组配置。短信接收号码支持分组配置，主要用于短信群发的场景。群组号码支持号码新建、号码导入、号码段新建、号码导出、批量删除</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）支持通过外部短信网关、提供通用短信接口服务，通过填写短信发送号码、接收号码、短信内容进行短信发送</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持多家运营商的短信网关，支持</a:t>
            </a:r>
            <a:r>
              <a:rPr lang="en-US" altLang="zh-CN" sz="1200" dirty="0">
                <a:solidFill>
                  <a:srgbClr val="595959"/>
                </a:solidFill>
                <a:latin typeface="微软雅黑" panose="020B0503020204020204" charset="-122"/>
                <a:ea typeface="微软雅黑" panose="020B0503020204020204" charset="-122"/>
              </a:rPr>
              <a:t>HTTP</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CMPP</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SMPP</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SGIP</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SMGP</a:t>
            </a:r>
            <a:r>
              <a:rPr lang="zh-CN" altLang="en-US" sz="1200" dirty="0">
                <a:solidFill>
                  <a:srgbClr val="595959"/>
                </a:solidFill>
                <a:latin typeface="微软雅黑" panose="020B0503020204020204" charset="-122"/>
                <a:ea typeface="微软雅黑" panose="020B0503020204020204" charset="-122"/>
              </a:rPr>
              <a:t>等多种短信协议</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a:solidFill>
                  <a:srgbClr val="595959"/>
                </a:solidFill>
                <a:latin typeface="微软雅黑" panose="020B0503020204020204" charset="-122"/>
                <a:ea typeface="微软雅黑" panose="020B0503020204020204" charset="-122"/>
              </a:rPr>
              <a:t>）短信服务功能全面，涵盖短信发送、短信群发、短信接收、短信查询等基础功能；</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）支持短信模块配置，发送内容支持模块化设置、模版内容包括模版名称、模版类型、模版内容； </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持“变量，发送时动态填充”，兼顾效率与个性化</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a:solidFill>
                  <a:srgbClr val="595959"/>
                </a:solidFill>
                <a:latin typeface="微软雅黑" panose="020B0503020204020204" charset="-122"/>
                <a:ea typeface="微软雅黑" panose="020B0503020204020204" charset="-122"/>
              </a:rPr>
              <a:t>）支持短信群组配置。短信接收号码支持分组配置。群组号码支持号码新建、号码导入、号码库 新建、号码导出、批量删除</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持对客户号码进行分组管理（如“</a:t>
            </a:r>
            <a:r>
              <a:rPr lang="en-US" altLang="zh-CN" sz="1200" dirty="0">
                <a:solidFill>
                  <a:srgbClr val="595959"/>
                </a:solidFill>
                <a:latin typeface="微软雅黑" panose="020B0503020204020204" charset="-122"/>
                <a:ea typeface="微软雅黑" panose="020B0503020204020204" charset="-122"/>
              </a:rPr>
              <a:t>VIP</a:t>
            </a:r>
            <a:r>
              <a:rPr lang="zh-CN" altLang="en-US" sz="1200" dirty="0">
                <a:solidFill>
                  <a:srgbClr val="595959"/>
                </a:solidFill>
                <a:latin typeface="微软雅黑" panose="020B0503020204020204" charset="-122"/>
                <a:ea typeface="微软雅黑" panose="020B0503020204020204" charset="-122"/>
              </a:rPr>
              <a:t>客户组”、“通知组”）。对群组的管理功能完善</a:t>
            </a:r>
            <a:r>
              <a:rPr lang="zh-CN" altLang="en-US" sz="1200" dirty="0" smtClean="0">
                <a:solidFill>
                  <a:srgbClr val="595959"/>
                </a:solidFill>
                <a:latin typeface="微软雅黑" panose="020B0503020204020204" charset="-122"/>
                <a:ea typeface="微软雅黑" panose="020B0503020204020204" charset="-122"/>
              </a:rPr>
              <a:t>：新</a:t>
            </a:r>
            <a:r>
              <a:rPr lang="zh-CN" altLang="en-US" sz="1200" dirty="0">
                <a:solidFill>
                  <a:srgbClr val="595959"/>
                </a:solidFill>
                <a:latin typeface="微软雅黑" panose="020B0503020204020204" charset="-122"/>
                <a:ea typeface="微软雅黑" panose="020B0503020204020204" charset="-122"/>
              </a:rPr>
              <a:t>建：手动创建</a:t>
            </a: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 </a:t>
            </a:r>
            <a:r>
              <a:rPr lang="zh-CN" altLang="en-US" sz="1200" dirty="0">
                <a:solidFill>
                  <a:srgbClr val="595959"/>
                </a:solidFill>
                <a:latin typeface="微软雅黑" panose="020B0503020204020204" charset="-122"/>
                <a:ea typeface="微软雅黑" panose="020B0503020204020204" charset="-122"/>
              </a:rPr>
              <a:t>号码导入：支持</a:t>
            </a:r>
            <a:r>
              <a:rPr lang="en-US" altLang="zh-CN" sz="1200" dirty="0">
                <a:solidFill>
                  <a:srgbClr val="595959"/>
                </a:solidFill>
                <a:latin typeface="微软雅黑" panose="020B0503020204020204" charset="-122"/>
                <a:ea typeface="微软雅黑" panose="020B0503020204020204" charset="-122"/>
              </a:rPr>
              <a:t>Excel</a:t>
            </a:r>
            <a:r>
              <a:rPr lang="zh-CN" altLang="en-US" sz="1200" dirty="0">
                <a:solidFill>
                  <a:srgbClr val="595959"/>
                </a:solidFill>
                <a:latin typeface="微软雅黑" panose="020B0503020204020204" charset="-122"/>
                <a:ea typeface="微软雅黑" panose="020B0503020204020204" charset="-122"/>
              </a:rPr>
              <a:t>模板批量导入</a:t>
            </a: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 </a:t>
            </a:r>
            <a:r>
              <a:rPr lang="zh-CN" altLang="en-US" sz="1200" dirty="0">
                <a:solidFill>
                  <a:srgbClr val="595959"/>
                </a:solidFill>
                <a:latin typeface="微软雅黑" panose="020B0503020204020204" charset="-122"/>
                <a:ea typeface="微软雅黑" panose="020B0503020204020204" charset="-122"/>
              </a:rPr>
              <a:t>号码段新建：支持按号码前缀批量生成</a:t>
            </a: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 </a:t>
            </a:r>
            <a:r>
              <a:rPr lang="zh-CN" altLang="en-US" sz="1200" dirty="0">
                <a:solidFill>
                  <a:srgbClr val="595959"/>
                </a:solidFill>
                <a:latin typeface="微软雅黑" panose="020B0503020204020204" charset="-122"/>
                <a:ea typeface="微软雅黑" panose="020B0503020204020204" charset="-122"/>
              </a:rPr>
              <a:t>号码导出：导出群组内所有号码</a:t>
            </a: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 </a:t>
            </a:r>
            <a:r>
              <a:rPr lang="zh-CN" altLang="en-US" sz="1200" dirty="0">
                <a:solidFill>
                  <a:srgbClr val="595959"/>
                </a:solidFill>
                <a:latin typeface="微软雅黑" panose="020B0503020204020204" charset="-122"/>
                <a:ea typeface="微软雅黑" panose="020B0503020204020204" charset="-122"/>
              </a:rPr>
              <a:t>批量删除：清空或删除群</a:t>
            </a:r>
            <a:r>
              <a:rPr lang="zh-CN" altLang="en-US" sz="1200" dirty="0" smtClean="0">
                <a:solidFill>
                  <a:srgbClr val="595959"/>
                </a:solidFill>
                <a:latin typeface="微软雅黑" panose="020B0503020204020204" charset="-122"/>
                <a:ea typeface="微软雅黑" panose="020B0503020204020204" charset="-122"/>
              </a:rPr>
              <a:t>组支</a:t>
            </a:r>
            <a:r>
              <a:rPr lang="zh-CN" altLang="en-US" sz="1200" dirty="0">
                <a:solidFill>
                  <a:srgbClr val="595959"/>
                </a:solidFill>
                <a:latin typeface="微软雅黑" panose="020B0503020204020204" charset="-122"/>
                <a:ea typeface="微软雅黑" panose="020B0503020204020204" charset="-122"/>
              </a:rPr>
              <a:t>持群组去重和号码有效性初筛</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p:txBody>
      </p:sp>
      <p:sp>
        <p:nvSpPr>
          <p:cNvPr id="7" name="文本框 6" descr="7b0a20202020227461726765744d6f64756c65223a20226b6f6e6c696e65666f6e7473220a7d0a"/>
          <p:cNvSpPr txBox="1"/>
          <p:nvPr/>
        </p:nvSpPr>
        <p:spPr>
          <a:xfrm>
            <a:off x="652145" y="863600"/>
            <a:ext cx="4792345" cy="40011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》⑦综合信息服务系统短信服务模块</a:t>
            </a:r>
          </a:p>
        </p:txBody>
      </p:sp>
      <p:sp>
        <p:nvSpPr>
          <p:cNvPr id="6" name="文本框 5" descr="7b0a20202020227461726765744d6f64756c65223a20226b6f6e6c696e65666f6e7473220a7d0a"/>
          <p:cNvSpPr txBox="1"/>
          <p:nvPr/>
        </p:nvSpPr>
        <p:spPr>
          <a:xfrm>
            <a:off x="655955" y="7462863"/>
            <a:ext cx="4792345" cy="40011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》⑧综合信息服务系统系统管理模块</a:t>
            </a:r>
          </a:p>
        </p:txBody>
      </p:sp>
      <p:sp>
        <p:nvSpPr>
          <p:cNvPr id="8" name="文本框 7"/>
          <p:cNvSpPr txBox="1"/>
          <p:nvPr/>
        </p:nvSpPr>
        <p:spPr>
          <a:xfrm>
            <a:off x="654050" y="7874000"/>
            <a:ext cx="6707505" cy="890693"/>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该</a:t>
            </a:r>
            <a:r>
              <a:rPr lang="zh-CN" altLang="en-US" sz="1200" dirty="0">
                <a:solidFill>
                  <a:srgbClr val="595959"/>
                </a:solidFill>
                <a:latin typeface="微软雅黑" panose="020B0503020204020204" charset="-122"/>
                <a:ea typeface="微软雅黑" panose="020B0503020204020204" charset="-122"/>
              </a:rPr>
              <a:t>模块支持</a:t>
            </a:r>
            <a:r>
              <a:rPr lang="zh-CN" altLang="en-US" sz="1200" dirty="0" smtClean="0">
                <a:solidFill>
                  <a:srgbClr val="595959"/>
                </a:solidFill>
                <a:latin typeface="微软雅黑" panose="020B0503020204020204" charset="-122"/>
                <a:ea typeface="微软雅黑" panose="020B0503020204020204" charset="-122"/>
              </a:rPr>
              <a:t>组</a:t>
            </a:r>
            <a:r>
              <a:rPr lang="zh-CN" altLang="en-US" sz="1200" dirty="0">
                <a:solidFill>
                  <a:srgbClr val="595959"/>
                </a:solidFill>
                <a:latin typeface="微软雅黑" panose="020B0503020204020204" charset="-122"/>
                <a:ea typeface="微软雅黑" panose="020B0503020204020204" charset="-122"/>
              </a:rPr>
              <a:t>织机构管理、人员管理、角色管理、权限管理、菜单管理、密码管理、第三方账号管理、特殊名单管理、日志管理、日志审计、统一认证或者双重认证机制等功能</a:t>
            </a:r>
            <a:r>
              <a:rPr lang="zh-CN" altLang="en-US" sz="1200" dirty="0" smtClean="0">
                <a:solidFill>
                  <a:srgbClr val="595959"/>
                </a:solidFill>
                <a:latin typeface="微软雅黑" panose="020B0503020204020204" charset="-122"/>
                <a:ea typeface="微软雅黑" panose="020B0503020204020204" charset="-122"/>
              </a:rPr>
              <a:t>。面</a:t>
            </a:r>
            <a:r>
              <a:rPr lang="zh-CN" altLang="en-US" sz="1200" dirty="0">
                <a:solidFill>
                  <a:srgbClr val="595959"/>
                </a:solidFill>
                <a:latin typeface="微软雅黑" panose="020B0503020204020204" charset="-122"/>
                <a:ea typeface="微软雅黑" panose="020B0503020204020204" charset="-122"/>
              </a:rPr>
              <a:t>向不同类型的使用人员提供不同的</a:t>
            </a:r>
            <a:r>
              <a:rPr lang="en-US" altLang="zh-CN" sz="1200" dirty="0">
                <a:solidFill>
                  <a:srgbClr val="595959"/>
                </a:solidFill>
                <a:latin typeface="微软雅黑" panose="020B0503020204020204" charset="-122"/>
                <a:ea typeface="微软雅黑" panose="020B0503020204020204" charset="-122"/>
              </a:rPr>
              <a:t>+F732:F740</a:t>
            </a:r>
            <a:r>
              <a:rPr lang="zh-CN" altLang="en-US" sz="1200" dirty="0">
                <a:solidFill>
                  <a:srgbClr val="595959"/>
                </a:solidFill>
                <a:latin typeface="微软雅黑" panose="020B0503020204020204" charset="-122"/>
                <a:ea typeface="微软雅黑" panose="020B0503020204020204" charset="-122"/>
              </a:rPr>
              <a:t>应用能力，同一类型的人员使用同一界面</a:t>
            </a:r>
            <a:r>
              <a:rPr lang="zh-CN" altLang="en-US" sz="1200" dirty="0" smtClean="0">
                <a:solidFill>
                  <a:srgbClr val="595959"/>
                </a:solidFill>
                <a:latin typeface="微软雅黑" panose="020B0503020204020204" charset="-122"/>
                <a:ea typeface="微软雅黑" panose="020B0503020204020204" charset="-122"/>
              </a:rPr>
              <a:t>。</a:t>
            </a:r>
          </a:p>
        </p:txBody>
      </p:sp>
    </p:spTree>
    <p:extLst>
      <p:ext uri="{BB962C8B-B14F-4D97-AF65-F5344CB8AC3E}">
        <p14:creationId xmlns:p14="http://schemas.microsoft.com/office/powerpoint/2010/main" val="394970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52145" y="939800"/>
            <a:ext cx="6707505" cy="8679299"/>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该模块是平台的权限与控制中心，采用基于角色的访问控制功能，实现精细化的权限管理与安全控制。系统管理模块功能完整，为不同角色用户（如座席、班长、质检员、运维、管理员）提供量身定制的操作界面和功能权限，确保界面简洁、操作高效。所有功能均基于统一的</a:t>
            </a:r>
            <a:r>
              <a:rPr lang="en-US" altLang="zh-CN" sz="1200" dirty="0">
                <a:solidFill>
                  <a:srgbClr val="595959"/>
                </a:solidFill>
                <a:latin typeface="微软雅黑" panose="020B0503020204020204" charset="-122"/>
                <a:ea typeface="微软雅黑" panose="020B0503020204020204" charset="-122"/>
              </a:rPr>
              <a:t>RBAC</a:t>
            </a:r>
            <a:r>
              <a:rPr lang="zh-CN" altLang="en-US" sz="1200" dirty="0">
                <a:solidFill>
                  <a:srgbClr val="595959"/>
                </a:solidFill>
                <a:latin typeface="微软雅黑" panose="020B0503020204020204" charset="-122"/>
                <a:ea typeface="微软雅黑" panose="020B0503020204020204" charset="-122"/>
              </a:rPr>
              <a:t>模型构建，安全可控</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）组织机构管理：支持组织机构的新增、修改、删除和查询、启用、停用操作</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持以树形结构展示和操作组织机构（如公司</a:t>
            </a:r>
            <a:r>
              <a:rPr lang="en-US" altLang="zh-CN" sz="1200" dirty="0">
                <a:solidFill>
                  <a:srgbClr val="595959"/>
                </a:solidFill>
                <a:latin typeface="微软雅黑" panose="020B0503020204020204" charset="-122"/>
                <a:ea typeface="微软雅黑" panose="020B0503020204020204" charset="-122"/>
              </a:rPr>
              <a:t>-&gt;</a:t>
            </a:r>
            <a:r>
              <a:rPr lang="zh-CN" altLang="en-US" sz="1200" dirty="0">
                <a:solidFill>
                  <a:srgbClr val="595959"/>
                </a:solidFill>
                <a:latin typeface="微软雅黑" panose="020B0503020204020204" charset="-122"/>
                <a:ea typeface="微软雅黑" panose="020B0503020204020204" charset="-122"/>
              </a:rPr>
              <a:t>部门</a:t>
            </a:r>
            <a:r>
              <a:rPr lang="en-US" altLang="zh-CN" sz="1200" dirty="0">
                <a:solidFill>
                  <a:srgbClr val="595959"/>
                </a:solidFill>
                <a:latin typeface="微软雅黑" panose="020B0503020204020204" charset="-122"/>
                <a:ea typeface="微软雅黑" panose="020B0503020204020204" charset="-122"/>
              </a:rPr>
              <a:t>-&gt;</a:t>
            </a:r>
            <a:r>
              <a:rPr lang="zh-CN" altLang="en-US" sz="1200" dirty="0">
                <a:solidFill>
                  <a:srgbClr val="595959"/>
                </a:solidFill>
                <a:latin typeface="微软雅黑" panose="020B0503020204020204" charset="-122"/>
                <a:ea typeface="微软雅黑" panose="020B0503020204020204" charset="-122"/>
              </a:rPr>
              <a:t>班组），可对其进行增、删、改、查、启用、停用等全生命周期管</a:t>
            </a:r>
            <a:r>
              <a:rPr lang="zh-CN" altLang="en-US" sz="1200" dirty="0" smtClean="0">
                <a:solidFill>
                  <a:srgbClr val="595959"/>
                </a:solidFill>
                <a:latin typeface="微软雅黑" panose="020B0503020204020204" charset="-122"/>
                <a:ea typeface="微软雅黑" panose="020B0503020204020204" charset="-122"/>
              </a:rPr>
              <a:t>理支</a:t>
            </a:r>
            <a:r>
              <a:rPr lang="zh-CN" altLang="en-US" sz="1200" dirty="0">
                <a:solidFill>
                  <a:srgbClr val="595959"/>
                </a:solidFill>
                <a:latin typeface="微软雅黑" panose="020B0503020204020204" charset="-122"/>
                <a:ea typeface="微软雅黑" panose="020B0503020204020204" charset="-122"/>
              </a:rPr>
              <a:t>持组织结构的拖拽调整和批量导入导出</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a:solidFill>
                  <a:srgbClr val="595959"/>
                </a:solidFill>
                <a:latin typeface="微软雅黑" panose="020B0503020204020204" charset="-122"/>
                <a:ea typeface="微软雅黑" panose="020B0503020204020204" charset="-122"/>
              </a:rPr>
              <a:t>）人员管理：支持人员基础信息编辑，人员角色编辑，导入、导出等功能。人员类型包括坐席人员、坐席班长、质检人员、运维管理人员、系统管理人员、各级主管等</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持对各类人员信息进行维护，包括基础信息录入、角色分配等。支持通过</a:t>
            </a:r>
            <a:r>
              <a:rPr lang="en-US" altLang="zh-CN" sz="1200" dirty="0">
                <a:solidFill>
                  <a:srgbClr val="595959"/>
                </a:solidFill>
                <a:latin typeface="微软雅黑" panose="020B0503020204020204" charset="-122"/>
                <a:ea typeface="微软雅黑" panose="020B0503020204020204" charset="-122"/>
              </a:rPr>
              <a:t>Excel</a:t>
            </a:r>
            <a:r>
              <a:rPr lang="zh-CN" altLang="en-US" sz="1200" dirty="0">
                <a:solidFill>
                  <a:srgbClr val="595959"/>
                </a:solidFill>
                <a:latin typeface="微软雅黑" panose="020B0503020204020204" charset="-122"/>
                <a:ea typeface="微软雅黑" panose="020B0503020204020204" charset="-122"/>
              </a:rPr>
              <a:t>模板批量导入和导出人员信息，大幅提升管理效率。人员类型覆盖招标所述所有角色，并可自定义扩展</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）角色管理：支持角色的新增、删除、修改及查询操作。为角色指定人员，同步分配相应权限，支持单个或批量方式添加角色人员信息</a:t>
            </a:r>
            <a:r>
              <a:rPr lang="zh-CN" altLang="en-US" sz="1200" dirty="0" smtClean="0">
                <a:solidFill>
                  <a:srgbClr val="595959"/>
                </a:solidFill>
                <a:latin typeface="微软雅黑" panose="020B0503020204020204" charset="-122"/>
                <a:ea typeface="微软雅黑" panose="020B0503020204020204" charset="-122"/>
              </a:rPr>
              <a:t>； </a:t>
            </a:r>
            <a:r>
              <a:rPr lang="zh-CN" altLang="en-US" sz="1200" dirty="0">
                <a:solidFill>
                  <a:srgbClr val="595959"/>
                </a:solidFill>
                <a:latin typeface="微软雅黑" panose="020B0503020204020204" charset="-122"/>
                <a:ea typeface="微软雅黑" panose="020B0503020204020204" charset="-122"/>
              </a:rPr>
              <a:t>系统采用</a:t>
            </a:r>
            <a:r>
              <a:rPr lang="en-US" altLang="zh-CN" sz="1200" dirty="0">
                <a:solidFill>
                  <a:srgbClr val="595959"/>
                </a:solidFill>
                <a:latin typeface="微软雅黑" panose="020B0503020204020204" charset="-122"/>
                <a:ea typeface="微软雅黑" panose="020B0503020204020204" charset="-122"/>
              </a:rPr>
              <a:t>RBAC</a:t>
            </a:r>
            <a:r>
              <a:rPr lang="zh-CN" altLang="en-US" sz="1200" dirty="0">
                <a:solidFill>
                  <a:srgbClr val="595959"/>
                </a:solidFill>
                <a:latin typeface="微软雅黑" panose="020B0503020204020204" charset="-122"/>
                <a:ea typeface="微软雅黑" panose="020B0503020204020204" charset="-122"/>
              </a:rPr>
              <a:t>模型，权限分配至角色，再将角色赋予人员。支持为单个角色批量添加或移除多个人员，操作便捷。为角色指定人员，同步分配相应权限，支持单个或批量方式添加角色人员信息</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a:solidFill>
                  <a:srgbClr val="595959"/>
                </a:solidFill>
                <a:latin typeface="微软雅黑" panose="020B0503020204020204" charset="-122"/>
                <a:ea typeface="微软雅黑" panose="020B0503020204020204" charset="-122"/>
              </a:rPr>
              <a:t>）权限管理：支持权限编辑，为指定账号分配相关权限，支持单个或批量方式添加权限人员信息，支持权限的灵活组合。通过权限控制实现功能、数据的分层级管控目标，如各区域智能查询本区域内（部门、班组、坐席代表）的信息。支持上级单位查询所有下一级单位（部门、班组、坐席代表）的信息</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持功能权限（菜单、按钮）和数据权限（如仅能查询本部门数据）的精细化管理。权限可灵活组合成策略并分配给角色</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人员。完美支持数据的分层级、分区域管控，实现下级只能看本级数据，上级可向下穿透查询的管理目标。支持批量授权</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5</a:t>
            </a:r>
            <a:r>
              <a:rPr lang="zh-CN" altLang="en-US" sz="1200" dirty="0">
                <a:solidFill>
                  <a:srgbClr val="595959"/>
                </a:solidFill>
                <a:latin typeface="微软雅黑" panose="020B0503020204020204" charset="-122"/>
                <a:ea typeface="微软雅黑" panose="020B0503020204020204" charset="-122"/>
              </a:rPr>
              <a:t>）菜单管理：包含工单管理、知识管理、智能质检等选项</a:t>
            </a:r>
            <a:r>
              <a:rPr lang="zh-CN" altLang="en-US" sz="1200" dirty="0" smtClean="0">
                <a:solidFill>
                  <a:srgbClr val="595959"/>
                </a:solidFill>
                <a:latin typeface="微软雅黑" panose="020B0503020204020204" charset="-122"/>
                <a:ea typeface="微软雅黑" panose="020B0503020204020204" charset="-122"/>
              </a:rPr>
              <a:t>，菜</a:t>
            </a:r>
            <a:r>
              <a:rPr lang="zh-CN" altLang="en-US" sz="1200" dirty="0">
                <a:solidFill>
                  <a:srgbClr val="595959"/>
                </a:solidFill>
                <a:latin typeface="微软雅黑" panose="020B0503020204020204" charset="-122"/>
                <a:ea typeface="微软雅黑" panose="020B0503020204020204" charset="-122"/>
              </a:rPr>
              <a:t>单编辑</a:t>
            </a:r>
            <a:r>
              <a:rPr lang="zh-CN" altLang="en-US" sz="1200" dirty="0" smtClean="0">
                <a:solidFill>
                  <a:srgbClr val="595959"/>
                </a:solidFill>
                <a:latin typeface="微软雅黑" panose="020B0503020204020204" charset="-122"/>
                <a:ea typeface="微软雅黑" panose="020B0503020204020204" charset="-122"/>
              </a:rPr>
              <a:t>；菜</a:t>
            </a:r>
            <a:r>
              <a:rPr lang="zh-CN" altLang="en-US" sz="1200" dirty="0">
                <a:solidFill>
                  <a:srgbClr val="595959"/>
                </a:solidFill>
                <a:latin typeface="微软雅黑" panose="020B0503020204020204" charset="-122"/>
                <a:ea typeface="微软雅黑" panose="020B0503020204020204" charset="-122"/>
              </a:rPr>
              <a:t>单管理功能强大，支持动态配置系统首页的导航菜单结构（包括工作台、知识库、监控大屏等所有功能模块）。支持对菜单进行新增、修改、删除、排序、隐藏等操作，无需修改代码即可适应业务变化</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6</a:t>
            </a:r>
            <a:r>
              <a:rPr lang="zh-CN" altLang="en-US" sz="1200" dirty="0">
                <a:solidFill>
                  <a:srgbClr val="595959"/>
                </a:solidFill>
                <a:latin typeface="微软雅黑" panose="020B0503020204020204" charset="-122"/>
                <a:ea typeface="微软雅黑" panose="020B0503020204020204" charset="-122"/>
              </a:rPr>
              <a:t>）账号密码管理：支持密码重置、密码修改、手机验证等功能</a:t>
            </a:r>
            <a:r>
              <a:rPr lang="zh-CN" altLang="en-US" sz="1200" dirty="0" smtClean="0">
                <a:solidFill>
                  <a:srgbClr val="595959"/>
                </a:solidFill>
                <a:latin typeface="微软雅黑" panose="020B0503020204020204" charset="-122"/>
                <a:ea typeface="微软雅黑" panose="020B0503020204020204" charset="-122"/>
              </a:rPr>
              <a:t>；提</a:t>
            </a:r>
            <a:r>
              <a:rPr lang="zh-CN" altLang="en-US" sz="1200" dirty="0">
                <a:solidFill>
                  <a:srgbClr val="595959"/>
                </a:solidFill>
                <a:latin typeface="微软雅黑" panose="020B0503020204020204" charset="-122"/>
                <a:ea typeface="微软雅黑" panose="020B0503020204020204" charset="-122"/>
              </a:rPr>
              <a:t>供全面的账号安全策略，包括密码复杂度策略、定期修改策略、密码历史记录、手机绑定及短信验证码登录</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改密等功能，有效保障账号安全</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7</a:t>
            </a:r>
            <a:r>
              <a:rPr lang="zh-CN" altLang="en-US" sz="1200" dirty="0">
                <a:solidFill>
                  <a:srgbClr val="595959"/>
                </a:solidFill>
                <a:latin typeface="微软雅黑" panose="020B0503020204020204" charset="-122"/>
                <a:ea typeface="微软雅黑" panose="020B0503020204020204" charset="-122"/>
              </a:rPr>
              <a:t>）特殊名单管理：支持根据服务规范及业务诉求，对特殊用户进行分类管理、优先服务；</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 提供黑白名单管理功能。可根据业务需求（如重要客户、骚扰号码）设置特殊名单，并为其提供不同的路由策略和服务优先级（如</a:t>
            </a:r>
            <a:r>
              <a:rPr lang="en-US" altLang="zh-CN" sz="1200" dirty="0">
                <a:solidFill>
                  <a:srgbClr val="595959"/>
                </a:solidFill>
                <a:latin typeface="微软雅黑" panose="020B0503020204020204" charset="-122"/>
                <a:ea typeface="微软雅黑" panose="020B0503020204020204" charset="-122"/>
              </a:rPr>
              <a:t>VIP</a:t>
            </a:r>
            <a:r>
              <a:rPr lang="zh-CN" altLang="en-US" sz="1200" dirty="0">
                <a:solidFill>
                  <a:srgbClr val="595959"/>
                </a:solidFill>
                <a:latin typeface="微软雅黑" panose="020B0503020204020204" charset="-122"/>
                <a:ea typeface="微软雅黑" panose="020B0503020204020204" charset="-122"/>
              </a:rPr>
              <a:t>客户直接接通专家座席</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8</a:t>
            </a:r>
            <a:r>
              <a:rPr lang="zh-CN" altLang="en-US" sz="1200" dirty="0">
                <a:solidFill>
                  <a:srgbClr val="595959"/>
                </a:solidFill>
                <a:latin typeface="微软雅黑" panose="020B0503020204020204" charset="-122"/>
                <a:ea typeface="微软雅黑" panose="020B0503020204020204" charset="-122"/>
              </a:rPr>
              <a:t>）日志管理：支持对系统中管理人</a:t>
            </a:r>
            <a:r>
              <a:rPr lang="zh-CN" altLang="en-US" sz="1200" dirty="0" smtClean="0">
                <a:solidFill>
                  <a:srgbClr val="595959"/>
                </a:solidFill>
                <a:latin typeface="微软雅黑" panose="020B0503020204020204" charset="-122"/>
                <a:ea typeface="微软雅黑" panose="020B0503020204020204" charset="-122"/>
              </a:rPr>
              <a:t>员、系</a:t>
            </a:r>
            <a:r>
              <a:rPr lang="zh-CN" altLang="en-US" sz="1200" dirty="0">
                <a:solidFill>
                  <a:srgbClr val="595959"/>
                </a:solidFill>
                <a:latin typeface="微软雅黑" panose="020B0503020204020204" charset="-122"/>
                <a:ea typeface="微软雅黑" panose="020B0503020204020204" charset="-122"/>
              </a:rPr>
              <a:t>统管理员的关键操作、登录以及系统运行记录日志</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75058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49250" y="939800"/>
            <a:ext cx="6707505" cy="613694"/>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提供全面的日志审计功能，详细记录所有用户的关键操作日志、登录登出日志、以及系统的运行状态日志。所有日志不可篡改，支持按多种条件查询、导出，满足安全审计要求</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p:txBody>
      </p:sp>
      <p:sp>
        <p:nvSpPr>
          <p:cNvPr id="4" name="文本框 3" descr="7b0a20202020227461726765744d6f64756c65223a20226b6f6e6c696e65666f6e7473220a7d0a"/>
          <p:cNvSpPr txBox="1"/>
          <p:nvPr/>
        </p:nvSpPr>
        <p:spPr>
          <a:xfrm>
            <a:off x="654050" y="1607820"/>
            <a:ext cx="4792345" cy="39878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》详细性能参数</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
        <p:nvSpPr>
          <p:cNvPr id="5" name="文本框 4"/>
          <p:cNvSpPr txBox="1"/>
          <p:nvPr/>
        </p:nvSpPr>
        <p:spPr>
          <a:xfrm>
            <a:off x="423545" y="2020292"/>
            <a:ext cx="6707505" cy="6186309"/>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）系统性能</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系</a:t>
            </a:r>
            <a:r>
              <a:rPr lang="zh-CN" altLang="en-US" sz="1200" dirty="0">
                <a:solidFill>
                  <a:srgbClr val="595959"/>
                </a:solidFill>
                <a:latin typeface="微软雅黑" panose="020B0503020204020204" charset="-122"/>
                <a:ea typeface="微软雅黑" panose="020B0503020204020204" charset="-122"/>
              </a:rPr>
              <a:t>统采用多机集群部署方案，支持超过</a:t>
            </a:r>
            <a:r>
              <a:rPr lang="en-US" altLang="zh-CN" sz="1200" dirty="0">
                <a:solidFill>
                  <a:srgbClr val="595959"/>
                </a:solidFill>
                <a:latin typeface="微软雅黑" panose="020B0503020204020204" charset="-122"/>
                <a:ea typeface="微软雅黑" panose="020B0503020204020204" charset="-122"/>
              </a:rPr>
              <a:t>10000</a:t>
            </a:r>
            <a:r>
              <a:rPr lang="zh-CN" altLang="en-US" sz="1200" dirty="0">
                <a:solidFill>
                  <a:srgbClr val="595959"/>
                </a:solidFill>
                <a:latin typeface="微软雅黑" panose="020B0503020204020204" charset="-122"/>
                <a:ea typeface="微软雅黑" panose="020B0503020204020204" charset="-122"/>
              </a:rPr>
              <a:t>注册用户数量，支持</a:t>
            </a:r>
            <a:r>
              <a:rPr lang="en-US" altLang="zh-CN" sz="1200" dirty="0">
                <a:solidFill>
                  <a:srgbClr val="595959"/>
                </a:solidFill>
                <a:latin typeface="微软雅黑" panose="020B0503020204020204" charset="-122"/>
                <a:ea typeface="微软雅黑" panose="020B0503020204020204" charset="-122"/>
              </a:rPr>
              <a:t>1000</a:t>
            </a:r>
            <a:r>
              <a:rPr lang="zh-CN" altLang="en-US" sz="1200" dirty="0">
                <a:solidFill>
                  <a:srgbClr val="595959"/>
                </a:solidFill>
                <a:latin typeface="微软雅黑" panose="020B0503020204020204" charset="-122"/>
                <a:ea typeface="微软雅黑" panose="020B0503020204020204" charset="-122"/>
              </a:rPr>
              <a:t>用户同时在线访问。坐席客户端软件支持按实际座席数量部署，无数量限制，并提供永久使用授权</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）页面性能参数</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系</a:t>
            </a:r>
            <a:r>
              <a:rPr lang="zh-CN" altLang="en-US" sz="1200" dirty="0">
                <a:solidFill>
                  <a:srgbClr val="595959"/>
                </a:solidFill>
                <a:latin typeface="微软雅黑" panose="020B0503020204020204" charset="-122"/>
                <a:ea typeface="微软雅黑" panose="020B0503020204020204" charset="-122"/>
              </a:rPr>
              <a:t>统页面打开后，</a:t>
            </a:r>
            <a:r>
              <a:rPr lang="en-US" altLang="zh-CN" sz="1200" dirty="0">
                <a:solidFill>
                  <a:srgbClr val="595959"/>
                </a:solidFill>
                <a:latin typeface="微软雅黑" panose="020B0503020204020204" charset="-122"/>
                <a:ea typeface="微软雅黑" panose="020B0503020204020204" charset="-122"/>
              </a:rPr>
              <a:t>2.8</a:t>
            </a:r>
            <a:r>
              <a:rPr lang="zh-CN" altLang="en-US" sz="1200" dirty="0">
                <a:solidFill>
                  <a:srgbClr val="595959"/>
                </a:solidFill>
                <a:latin typeface="微软雅黑" panose="020B0503020204020204" charset="-122"/>
                <a:ea typeface="微软雅黑" panose="020B0503020204020204" charset="-122"/>
              </a:rPr>
              <a:t>秒内完成加载；</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对于十万条数据量精准查询，平均时延≤</a:t>
            </a:r>
            <a:r>
              <a:rPr lang="en-US" altLang="zh-CN" sz="1200" dirty="0">
                <a:solidFill>
                  <a:srgbClr val="595959"/>
                </a:solidFill>
                <a:latin typeface="微软雅黑" panose="020B0503020204020204" charset="-122"/>
                <a:ea typeface="微软雅黑" panose="020B0503020204020204" charset="-122"/>
              </a:rPr>
              <a:t>2</a:t>
            </a:r>
            <a:r>
              <a:rPr lang="zh-CN" altLang="en-US" sz="1200" dirty="0">
                <a:solidFill>
                  <a:srgbClr val="595959"/>
                </a:solidFill>
                <a:latin typeface="微软雅黑" panose="020B0503020204020204" charset="-122"/>
                <a:ea typeface="微软雅黑" panose="020B0503020204020204" charset="-122"/>
              </a:rPr>
              <a:t>秒。</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常用展示信息平均切换时间≤</a:t>
            </a:r>
            <a:r>
              <a:rPr lang="en-US" altLang="zh-CN" sz="1200" dirty="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秒。</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详细信息展示平均加载时间≤</a:t>
            </a:r>
            <a:r>
              <a:rPr lang="en-US" altLang="zh-CN" sz="1200" dirty="0">
                <a:solidFill>
                  <a:srgbClr val="595959"/>
                </a:solidFill>
                <a:latin typeface="微软雅黑" panose="020B0503020204020204" charset="-122"/>
                <a:ea typeface="微软雅黑" panose="020B0503020204020204" charset="-122"/>
              </a:rPr>
              <a:t>5</a:t>
            </a:r>
            <a:r>
              <a:rPr lang="zh-CN" altLang="en-US" sz="1200" dirty="0">
                <a:solidFill>
                  <a:srgbClr val="595959"/>
                </a:solidFill>
                <a:latin typeface="微软雅黑" panose="020B0503020204020204" charset="-122"/>
                <a:ea typeface="微软雅黑" panose="020B0503020204020204" charset="-122"/>
              </a:rPr>
              <a:t>秒。</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a:solidFill>
                  <a:srgbClr val="595959"/>
                </a:solidFill>
                <a:latin typeface="微软雅黑" panose="020B0503020204020204" charset="-122"/>
                <a:ea typeface="微软雅黑" panose="020B0503020204020204" charset="-122"/>
              </a:rPr>
              <a:t>）采集性能参数</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数据采集性能参数：对于每条≤</a:t>
            </a:r>
            <a:r>
              <a:rPr lang="en-US" altLang="zh-CN" sz="1200" dirty="0">
                <a:solidFill>
                  <a:srgbClr val="595959"/>
                </a:solidFill>
                <a:latin typeface="微软雅黑" panose="020B0503020204020204" charset="-122"/>
                <a:ea typeface="微软雅黑" panose="020B0503020204020204" charset="-122"/>
              </a:rPr>
              <a:t>10KB</a:t>
            </a:r>
            <a:r>
              <a:rPr lang="zh-CN" altLang="en-US" sz="1200" dirty="0">
                <a:solidFill>
                  <a:srgbClr val="595959"/>
                </a:solidFill>
                <a:latin typeface="微软雅黑" panose="020B0503020204020204" charset="-122"/>
                <a:ea typeface="微软雅黑" panose="020B0503020204020204" charset="-122"/>
              </a:rPr>
              <a:t>的数据，则支持并发采集</a:t>
            </a:r>
            <a:r>
              <a:rPr lang="en-US" altLang="zh-CN" sz="1200" dirty="0">
                <a:solidFill>
                  <a:srgbClr val="595959"/>
                </a:solidFill>
                <a:latin typeface="微软雅黑" panose="020B0503020204020204" charset="-122"/>
                <a:ea typeface="微软雅黑" panose="020B0503020204020204" charset="-122"/>
              </a:rPr>
              <a:t>1500</a:t>
            </a:r>
            <a:r>
              <a:rPr lang="zh-CN" altLang="en-US" sz="1200" dirty="0">
                <a:solidFill>
                  <a:srgbClr val="595959"/>
                </a:solidFill>
                <a:latin typeface="微软雅黑" panose="020B0503020204020204" charset="-122"/>
                <a:ea typeface="微软雅黑" panose="020B0503020204020204" charset="-122"/>
              </a:rPr>
              <a:t>条入库；</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▲实时同步数据延迟，单条数据平均同步延时≤</a:t>
            </a:r>
            <a:r>
              <a:rPr lang="en-US" altLang="zh-CN" sz="1200" dirty="0">
                <a:solidFill>
                  <a:srgbClr val="595959"/>
                </a:solidFill>
                <a:latin typeface="微软雅黑" panose="020B0503020204020204" charset="-122"/>
                <a:ea typeface="微软雅黑" panose="020B0503020204020204" charset="-122"/>
              </a:rPr>
              <a:t>1.5</a:t>
            </a:r>
            <a:r>
              <a:rPr lang="zh-CN" altLang="en-US" sz="1200" dirty="0">
                <a:solidFill>
                  <a:srgbClr val="595959"/>
                </a:solidFill>
                <a:latin typeface="微软雅黑" panose="020B0503020204020204" charset="-122"/>
                <a:ea typeface="微软雅黑" panose="020B0503020204020204" charset="-122"/>
              </a:rPr>
              <a:t>秒；</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数据存储：采用分区技术，静态数据存储可扩展</a:t>
            </a:r>
            <a:r>
              <a:rPr lang="en-US" altLang="zh-CN" sz="1200" dirty="0">
                <a:solidFill>
                  <a:srgbClr val="595959"/>
                </a:solidFill>
                <a:latin typeface="微软雅黑" panose="020B0503020204020204" charset="-122"/>
                <a:ea typeface="微软雅黑" panose="020B0503020204020204" charset="-122"/>
              </a:rPr>
              <a:t>5000</a:t>
            </a:r>
            <a:r>
              <a:rPr lang="zh-CN" altLang="en-US" sz="1200" dirty="0">
                <a:solidFill>
                  <a:srgbClr val="595959"/>
                </a:solidFill>
                <a:latin typeface="微软雅黑" panose="020B0503020204020204" charset="-122"/>
                <a:ea typeface="微软雅黑" panose="020B0503020204020204" charset="-122"/>
              </a:rPr>
              <a:t>万以上，可永久保存。</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数据同步与合法性校验：数据进行分布式存储时，一致性检查周期≤</a:t>
            </a:r>
            <a:r>
              <a:rPr lang="en-US" altLang="zh-CN" sz="1200" dirty="0">
                <a:solidFill>
                  <a:srgbClr val="595959"/>
                </a:solidFill>
                <a:latin typeface="微软雅黑" panose="020B0503020204020204" charset="-122"/>
                <a:ea typeface="微软雅黑" panose="020B0503020204020204" charset="-122"/>
              </a:rPr>
              <a:t>24h</a:t>
            </a:r>
            <a:r>
              <a:rPr lang="zh-CN" altLang="en-US" sz="1200" dirty="0">
                <a:solidFill>
                  <a:srgbClr val="595959"/>
                </a:solidFill>
                <a:latin typeface="微软雅黑" panose="020B0503020204020204" charset="-122"/>
                <a:ea typeface="微软雅黑" panose="020B0503020204020204" charset="-122"/>
              </a:rPr>
              <a:t>，支持按需手动触发检查，如不一致能及时告警并按需同步，支持对人工输入的数据以及来自不同接口的数据进行合法性检查，并提示错误信息。</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）运维管理指标</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本地用户操作平均响应≤</a:t>
            </a:r>
            <a:r>
              <a:rPr lang="en-US" altLang="zh-CN" sz="1200" dirty="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秒，远程操作（≥</a:t>
            </a:r>
            <a:r>
              <a:rPr lang="en-US" altLang="zh-CN" sz="1200" dirty="0">
                <a:solidFill>
                  <a:srgbClr val="595959"/>
                </a:solidFill>
                <a:latin typeface="微软雅黑" panose="020B0503020204020204" charset="-122"/>
                <a:ea typeface="微软雅黑" panose="020B0503020204020204" charset="-122"/>
              </a:rPr>
              <a:t>100Mb</a:t>
            </a:r>
            <a:r>
              <a:rPr lang="zh-CN" altLang="en-US" sz="1200" dirty="0">
                <a:solidFill>
                  <a:srgbClr val="595959"/>
                </a:solidFill>
                <a:latin typeface="微软雅黑" panose="020B0503020204020204" charset="-122"/>
                <a:ea typeface="微软雅黑" panose="020B0503020204020204" charset="-122"/>
              </a:rPr>
              <a:t>）平均响应≤</a:t>
            </a:r>
            <a:r>
              <a:rPr lang="en-US" altLang="zh-CN" sz="1200" dirty="0">
                <a:solidFill>
                  <a:srgbClr val="595959"/>
                </a:solidFill>
                <a:latin typeface="微软雅黑" panose="020B0503020204020204" charset="-122"/>
                <a:ea typeface="微软雅黑" panose="020B0503020204020204" charset="-122"/>
              </a:rPr>
              <a:t>5</a:t>
            </a:r>
            <a:r>
              <a:rPr lang="zh-CN" altLang="en-US" sz="1200" dirty="0">
                <a:solidFill>
                  <a:srgbClr val="595959"/>
                </a:solidFill>
                <a:latin typeface="微软雅黑" panose="020B0503020204020204" charset="-122"/>
                <a:ea typeface="微软雅黑" panose="020B0503020204020204" charset="-122"/>
              </a:rPr>
              <a:t>秒。如响应时间较长，系统将给出提示消息，如返回数据量过大导致响应时间长，采取部分响应等优化措施，分页取数据、局部刷新等，系统支持耗时任务提交至后台异步运行，并提供任务进度查询。</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支持负载分担与故障切换、在硬件和操作系统等运行环境正常的情况下，系统软件可用度≥</a:t>
            </a:r>
            <a:r>
              <a:rPr lang="en-US" altLang="zh-CN" sz="1200" dirty="0">
                <a:solidFill>
                  <a:srgbClr val="595959"/>
                </a:solidFill>
                <a:latin typeface="微软雅黑" panose="020B0503020204020204" charset="-122"/>
                <a:ea typeface="微软雅黑" panose="020B0503020204020204" charset="-122"/>
              </a:rPr>
              <a:t>99.99%</a:t>
            </a:r>
            <a:r>
              <a:rPr lang="zh-CN" altLang="en-US" sz="1200" dirty="0">
                <a:solidFill>
                  <a:srgbClr val="595959"/>
                </a:solidFill>
                <a:latin typeface="微软雅黑" panose="020B0503020204020204" charset="-122"/>
                <a:ea typeface="微软雅黑" panose="020B0503020204020204" charset="-122"/>
              </a:rPr>
              <a:t>。具备完善的监控告警和快速恢复机制，系统的重点业务等功能失效后，平均修复时间（</a:t>
            </a:r>
            <a:r>
              <a:rPr lang="en-US" altLang="zh-CN" sz="1200" dirty="0">
                <a:solidFill>
                  <a:srgbClr val="595959"/>
                </a:solidFill>
                <a:latin typeface="微软雅黑" panose="020B0503020204020204" charset="-122"/>
                <a:ea typeface="微软雅黑" panose="020B0503020204020204" charset="-122"/>
              </a:rPr>
              <a:t>MTTR</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20</a:t>
            </a:r>
            <a:r>
              <a:rPr lang="zh-CN" altLang="en-US" sz="1200" dirty="0">
                <a:solidFill>
                  <a:srgbClr val="595959"/>
                </a:solidFill>
                <a:latin typeface="微软雅黑" panose="020B0503020204020204" charset="-122"/>
                <a:ea typeface="微软雅黑" panose="020B0503020204020204" charset="-122"/>
              </a:rPr>
              <a:t>分</a:t>
            </a:r>
            <a:r>
              <a:rPr lang="zh-CN" altLang="en-US" sz="1200" dirty="0" smtClean="0">
                <a:solidFill>
                  <a:srgbClr val="595959"/>
                </a:solidFill>
                <a:latin typeface="微软雅黑" panose="020B0503020204020204" charset="-122"/>
                <a:ea typeface="微软雅黑" panose="020B0503020204020204" charset="-122"/>
              </a:rPr>
              <a:t>钟</a:t>
            </a:r>
            <a:r>
              <a:rPr lang="zh-CN" altLang="en-US" sz="1200" dirty="0">
                <a:solidFill>
                  <a:srgbClr val="595959"/>
                </a:solidFill>
                <a:latin typeface="微软雅黑" panose="020B0503020204020204" charset="-122"/>
                <a:ea typeface="微软雅黑" panose="020B0503020204020204" charset="-122"/>
              </a:rPr>
              <a:t>。</a:t>
            </a:r>
          </a:p>
        </p:txBody>
      </p:sp>
    </p:spTree>
    <p:extLst>
      <p:ext uri="{BB962C8B-B14F-4D97-AF65-F5344CB8AC3E}">
        <p14:creationId xmlns:p14="http://schemas.microsoft.com/office/powerpoint/2010/main" val="427840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99745" y="1092498"/>
            <a:ext cx="6707505" cy="7848302"/>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a:solidFill>
                  <a:srgbClr val="595959"/>
                </a:solidFill>
                <a:latin typeface="微软雅黑" panose="020B0503020204020204" charset="-122"/>
                <a:ea typeface="微软雅黑" panose="020B0503020204020204" charset="-122"/>
              </a:rPr>
              <a:t>）报表性</a:t>
            </a:r>
            <a:r>
              <a:rPr lang="zh-CN" altLang="en-US" sz="1200" dirty="0" smtClean="0">
                <a:solidFill>
                  <a:srgbClr val="595959"/>
                </a:solidFill>
                <a:latin typeface="微软雅黑" panose="020B0503020204020204" charset="-122"/>
                <a:ea typeface="微软雅黑" panose="020B0503020204020204" charset="-122"/>
              </a:rPr>
              <a:t>能如</a:t>
            </a:r>
            <a:r>
              <a:rPr lang="zh-CN" altLang="en-US" sz="1200" dirty="0">
                <a:solidFill>
                  <a:srgbClr val="595959"/>
                </a:solidFill>
                <a:latin typeface="微软雅黑" panose="020B0503020204020204" charset="-122"/>
                <a:ea typeface="微软雅黑" panose="020B0503020204020204" charset="-122"/>
              </a:rPr>
              <a:t>下</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相</a:t>
            </a:r>
            <a:r>
              <a:rPr lang="zh-CN" altLang="en-US" sz="1200" dirty="0">
                <a:solidFill>
                  <a:srgbClr val="595959"/>
                </a:solidFill>
                <a:latin typeface="微软雅黑" panose="020B0503020204020204" charset="-122"/>
                <a:ea typeface="微软雅黑" panose="020B0503020204020204" charset="-122"/>
              </a:rPr>
              <a:t>关操作按钮及页面信息切换平均时间≤</a:t>
            </a:r>
            <a:r>
              <a:rPr lang="en-US" altLang="zh-CN" sz="1200" dirty="0">
                <a:solidFill>
                  <a:srgbClr val="595959"/>
                </a:solidFill>
                <a:latin typeface="微软雅黑" panose="020B0503020204020204" charset="-122"/>
                <a:ea typeface="微软雅黑" panose="020B0503020204020204" charset="-122"/>
              </a:rPr>
              <a:t>2.8</a:t>
            </a:r>
            <a:r>
              <a:rPr lang="zh-CN" altLang="en-US" sz="1200" dirty="0">
                <a:solidFill>
                  <a:srgbClr val="595959"/>
                </a:solidFill>
                <a:latin typeface="微软雅黑" panose="020B0503020204020204" charset="-122"/>
                <a:ea typeface="微软雅黑" panose="020B0503020204020204" charset="-122"/>
              </a:rPr>
              <a:t>秒，体验流畅。</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基于预计算、缓存等技术，一般性统计查询平均响应时间≤</a:t>
            </a:r>
            <a:r>
              <a:rPr lang="en-US" altLang="zh-CN" sz="1200" dirty="0">
                <a:solidFill>
                  <a:srgbClr val="595959"/>
                </a:solidFill>
                <a:latin typeface="微软雅黑" panose="020B0503020204020204" charset="-122"/>
                <a:ea typeface="微软雅黑" panose="020B0503020204020204" charset="-122"/>
              </a:rPr>
              <a:t>10</a:t>
            </a:r>
            <a:r>
              <a:rPr lang="zh-CN" altLang="en-US" sz="1200" dirty="0">
                <a:solidFill>
                  <a:srgbClr val="595959"/>
                </a:solidFill>
                <a:latin typeface="微软雅黑" panose="020B0503020204020204" charset="-122"/>
                <a:ea typeface="微软雅黑" panose="020B0503020204020204" charset="-122"/>
              </a:rPr>
              <a:t>秒。</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针对复杂性统计，采用并行计算与优化算法，平均响应时间≤</a:t>
            </a:r>
            <a:r>
              <a:rPr lang="en-US" altLang="zh-CN" sz="1200" dirty="0">
                <a:solidFill>
                  <a:srgbClr val="595959"/>
                </a:solidFill>
                <a:latin typeface="微软雅黑" panose="020B0503020204020204" charset="-122"/>
                <a:ea typeface="微软雅黑" panose="020B0503020204020204" charset="-122"/>
              </a:rPr>
              <a:t>60</a:t>
            </a:r>
            <a:r>
              <a:rPr lang="zh-CN" altLang="en-US" sz="1200" dirty="0">
                <a:solidFill>
                  <a:srgbClr val="595959"/>
                </a:solidFill>
                <a:latin typeface="微软雅黑" panose="020B0503020204020204" charset="-122"/>
                <a:ea typeface="微软雅黑" panose="020B0503020204020204" charset="-122"/>
              </a:rPr>
              <a:t>秒。</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查询配备多维度组合索引，全部信息查询平均响应时间≤</a:t>
            </a:r>
            <a:r>
              <a:rPr lang="en-US" altLang="zh-CN" sz="1200" dirty="0">
                <a:solidFill>
                  <a:srgbClr val="595959"/>
                </a:solidFill>
                <a:latin typeface="微软雅黑" panose="020B0503020204020204" charset="-122"/>
                <a:ea typeface="微软雅黑" panose="020B0503020204020204" charset="-122"/>
              </a:rPr>
              <a:t>10</a:t>
            </a:r>
            <a:r>
              <a:rPr lang="zh-CN" altLang="en-US" sz="1200" dirty="0">
                <a:solidFill>
                  <a:srgbClr val="595959"/>
                </a:solidFill>
                <a:latin typeface="微软雅黑" panose="020B0503020204020204" charset="-122"/>
                <a:ea typeface="微软雅黑" panose="020B0503020204020204" charset="-122"/>
              </a:rPr>
              <a:t>秒。</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报表系统支持定时预生成，打开展示响应时间≤</a:t>
            </a:r>
            <a:r>
              <a:rPr lang="en-US" altLang="zh-CN" sz="1200" dirty="0">
                <a:solidFill>
                  <a:srgbClr val="595959"/>
                </a:solidFill>
                <a:latin typeface="微软雅黑" panose="020B0503020204020204" charset="-122"/>
                <a:ea typeface="微软雅黑" panose="020B0503020204020204" charset="-122"/>
              </a:rPr>
              <a:t>15</a:t>
            </a:r>
            <a:r>
              <a:rPr lang="zh-CN" altLang="en-US" sz="1200" dirty="0">
                <a:solidFill>
                  <a:srgbClr val="595959"/>
                </a:solidFill>
                <a:latin typeface="微软雅黑" panose="020B0503020204020204" charset="-122"/>
                <a:ea typeface="微软雅黑" panose="020B0503020204020204" charset="-122"/>
              </a:rPr>
              <a:t>秒。</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系统的前端应用响应性能，能于信息使用者，当其返回的结果集＜</a:t>
            </a:r>
            <a:r>
              <a:rPr lang="en-US" altLang="zh-CN" sz="1200" dirty="0">
                <a:solidFill>
                  <a:srgbClr val="595959"/>
                </a:solidFill>
                <a:latin typeface="微软雅黑" panose="020B0503020204020204" charset="-122"/>
                <a:ea typeface="微软雅黑" panose="020B0503020204020204" charset="-122"/>
              </a:rPr>
              <a:t>10</a:t>
            </a:r>
            <a:r>
              <a:rPr lang="zh-CN" altLang="en-US" sz="1200" dirty="0">
                <a:solidFill>
                  <a:srgbClr val="595959"/>
                </a:solidFill>
                <a:latin typeface="微软雅黑" panose="020B0503020204020204" charset="-122"/>
                <a:ea typeface="微软雅黑" panose="020B0503020204020204" charset="-122"/>
              </a:rPr>
              <a:t>万条记录时，平均查询响应时间≤</a:t>
            </a:r>
            <a:r>
              <a:rPr lang="en-US" altLang="zh-CN" sz="1200" dirty="0">
                <a:solidFill>
                  <a:srgbClr val="595959"/>
                </a:solidFill>
                <a:latin typeface="微软雅黑" panose="020B0503020204020204" charset="-122"/>
                <a:ea typeface="微软雅黑" panose="020B0503020204020204" charset="-122"/>
              </a:rPr>
              <a:t>15</a:t>
            </a:r>
            <a:r>
              <a:rPr lang="zh-CN" altLang="en-US" sz="1200" dirty="0" smtClean="0">
                <a:solidFill>
                  <a:srgbClr val="595959"/>
                </a:solidFill>
                <a:latin typeface="微软雅黑" panose="020B0503020204020204" charset="-122"/>
                <a:ea typeface="微软雅黑" panose="020B0503020204020204" charset="-122"/>
              </a:rPr>
              <a:t>秒。</a:t>
            </a:r>
            <a:endParaRPr lang="zh-CN" altLang="en-US"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坐席状态监控更新时延≤</a:t>
            </a:r>
            <a:r>
              <a:rPr lang="en-US" altLang="zh-CN" sz="1200" dirty="0">
                <a:solidFill>
                  <a:srgbClr val="595959"/>
                </a:solidFill>
                <a:latin typeface="微软雅黑" panose="020B0503020204020204" charset="-122"/>
                <a:ea typeface="微软雅黑" panose="020B0503020204020204" charset="-122"/>
              </a:rPr>
              <a:t>5</a:t>
            </a:r>
            <a:r>
              <a:rPr lang="zh-CN" altLang="en-US" sz="1200" dirty="0">
                <a:solidFill>
                  <a:srgbClr val="595959"/>
                </a:solidFill>
                <a:latin typeface="微软雅黑" panose="020B0503020204020204" charset="-122"/>
                <a:ea typeface="微软雅黑" panose="020B0503020204020204" charset="-122"/>
              </a:rPr>
              <a:t>秒；统计类监控信息更新时延≤</a:t>
            </a:r>
            <a:r>
              <a:rPr lang="en-US" altLang="zh-CN" sz="1200" dirty="0">
                <a:solidFill>
                  <a:srgbClr val="595959"/>
                </a:solidFill>
                <a:latin typeface="微软雅黑" panose="020B0503020204020204" charset="-122"/>
                <a:ea typeface="微软雅黑" panose="020B0503020204020204" charset="-122"/>
              </a:rPr>
              <a:t>5</a:t>
            </a:r>
            <a:r>
              <a:rPr lang="zh-CN" altLang="en-US" sz="1200" dirty="0">
                <a:solidFill>
                  <a:srgbClr val="595959"/>
                </a:solidFill>
                <a:latin typeface="微软雅黑" panose="020B0503020204020204" charset="-122"/>
                <a:ea typeface="微软雅黑" panose="020B0503020204020204" charset="-122"/>
              </a:rPr>
              <a:t>分</a:t>
            </a:r>
            <a:r>
              <a:rPr lang="zh-CN" altLang="en-US" sz="1200" dirty="0" smtClean="0">
                <a:solidFill>
                  <a:srgbClr val="595959"/>
                </a:solidFill>
                <a:latin typeface="微软雅黑" panose="020B0503020204020204" charset="-122"/>
                <a:ea typeface="微软雅黑" panose="020B0503020204020204" charset="-122"/>
              </a:rPr>
              <a:t>钟。</a:t>
            </a:r>
            <a:endParaRPr lang="zh-CN" altLang="en-US"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5</a:t>
            </a:r>
            <a:r>
              <a:rPr lang="zh-CN" altLang="en-US" sz="1200" dirty="0">
                <a:solidFill>
                  <a:srgbClr val="595959"/>
                </a:solidFill>
                <a:latin typeface="微软雅黑" panose="020B0503020204020204" charset="-122"/>
                <a:ea typeface="微软雅黑" panose="020B0503020204020204" charset="-122"/>
              </a:rPr>
              <a:t>）智能能力性能指标</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该</a:t>
            </a:r>
            <a:r>
              <a:rPr lang="zh-CN" altLang="en-US" sz="1200" dirty="0">
                <a:solidFill>
                  <a:srgbClr val="595959"/>
                </a:solidFill>
                <a:latin typeface="微软雅黑" panose="020B0503020204020204" charset="-122"/>
                <a:ea typeface="微软雅黑" panose="020B0503020204020204" charset="-122"/>
              </a:rPr>
              <a:t>系统支持实时转写功</a:t>
            </a:r>
            <a:r>
              <a:rPr lang="zh-CN" altLang="en-US" sz="1200" dirty="0" smtClean="0">
                <a:solidFill>
                  <a:srgbClr val="595959"/>
                </a:solidFill>
                <a:latin typeface="微软雅黑" panose="020B0503020204020204" charset="-122"/>
                <a:ea typeface="微软雅黑" panose="020B0503020204020204" charset="-122"/>
              </a:rPr>
              <a:t>能。</a:t>
            </a:r>
            <a:endParaRPr lang="zh-CN" altLang="en-US"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持“离线转写”功能</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在普通话场景下，语音转写准确率≥</a:t>
            </a:r>
            <a:r>
              <a:rPr lang="en-US" altLang="zh-CN" sz="1200" dirty="0">
                <a:solidFill>
                  <a:srgbClr val="595959"/>
                </a:solidFill>
                <a:latin typeface="微软雅黑" panose="020B0503020204020204" charset="-122"/>
                <a:ea typeface="微软雅黑" panose="020B0503020204020204" charset="-122"/>
              </a:rPr>
              <a:t>93%</a:t>
            </a:r>
            <a:r>
              <a:rPr lang="zh-CN" altLang="en-US" sz="1200" dirty="0">
                <a:solidFill>
                  <a:srgbClr val="595959"/>
                </a:solidFill>
                <a:latin typeface="微软雅黑" panose="020B0503020204020204" charset="-122"/>
                <a:ea typeface="微软雅黑" panose="020B0503020204020204" charset="-122"/>
              </a:rPr>
              <a:t>，转写准确率算法</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（总字数</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错误字数</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少数字</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多数字）</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总字数</a:t>
            </a:r>
            <a:r>
              <a:rPr lang="en-US" altLang="zh-CN" sz="1200" dirty="0">
                <a:solidFill>
                  <a:srgbClr val="595959"/>
                </a:solidFill>
                <a:latin typeface="微软雅黑" panose="020B0503020204020204" charset="-122"/>
                <a:ea typeface="微软雅黑" panose="020B0503020204020204" charset="-122"/>
              </a:rPr>
              <a:t>×100%</a:t>
            </a:r>
            <a:r>
              <a:rPr lang="zh-CN" altLang="en-US" sz="1200" dirty="0">
                <a:solidFill>
                  <a:srgbClr val="595959"/>
                </a:solidFill>
                <a:latin typeface="微软雅黑" panose="020B0503020204020204" charset="-122"/>
                <a:ea typeface="微软雅黑" panose="020B0503020204020204" charset="-122"/>
              </a:rPr>
              <a:t>。</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在特定业务场景优化下，普通话语义识别（意图识别）准确率≥</a:t>
            </a:r>
            <a:r>
              <a:rPr lang="en-US" altLang="zh-CN" sz="1200" dirty="0">
                <a:solidFill>
                  <a:srgbClr val="595959"/>
                </a:solidFill>
                <a:latin typeface="微软雅黑" panose="020B0503020204020204" charset="-122"/>
                <a:ea typeface="微软雅黑" panose="020B0503020204020204" charset="-122"/>
              </a:rPr>
              <a:t>90%</a:t>
            </a:r>
            <a:r>
              <a:rPr lang="zh-CN" altLang="en-US" sz="1200" dirty="0">
                <a:solidFill>
                  <a:srgbClr val="595959"/>
                </a:solidFill>
                <a:latin typeface="微软雅黑" panose="020B0503020204020204" charset="-122"/>
                <a:ea typeface="微软雅黑" panose="020B0503020204020204" charset="-122"/>
              </a:rPr>
              <a:t>，语义识别准确率</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意图识字正确的条数</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总条数</a:t>
            </a:r>
            <a:r>
              <a:rPr lang="en-US" altLang="zh-CN" sz="1200" dirty="0">
                <a:solidFill>
                  <a:srgbClr val="595959"/>
                </a:solidFill>
                <a:latin typeface="微软雅黑" panose="020B0503020204020204" charset="-122"/>
                <a:ea typeface="微软雅黑" panose="020B0503020204020204" charset="-122"/>
              </a:rPr>
              <a:t>×100</a:t>
            </a:r>
            <a:r>
              <a:rPr lang="en-US" altLang="zh-CN" sz="1200" dirty="0" smtClean="0">
                <a:solidFill>
                  <a:srgbClr val="595959"/>
                </a:solidFill>
                <a:latin typeface="微软雅黑" panose="020B0503020204020204" charset="-122"/>
                <a:ea typeface="微软雅黑" panose="020B0503020204020204" charset="-122"/>
              </a:rPr>
              <a:t>%</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坐席通话录音智能质检次日生成前一日报告。同时支持关键指标的实时质检与预警</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）可</a:t>
            </a:r>
            <a:r>
              <a:rPr lang="zh-CN" altLang="en-US" sz="1200" dirty="0">
                <a:solidFill>
                  <a:srgbClr val="595959"/>
                </a:solidFill>
                <a:latin typeface="微软雅黑" panose="020B0503020204020204" charset="-122"/>
                <a:ea typeface="微软雅黑" panose="020B0503020204020204" charset="-122"/>
              </a:rPr>
              <a:t>靠性</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应用系统支持连续</a:t>
            </a:r>
            <a:r>
              <a:rPr lang="en-US" altLang="zh-CN" sz="1200" dirty="0">
                <a:solidFill>
                  <a:srgbClr val="595959"/>
                </a:solidFill>
                <a:latin typeface="微软雅黑" panose="020B0503020204020204" charset="-122"/>
                <a:ea typeface="微软雅黑" panose="020B0503020204020204" charset="-122"/>
              </a:rPr>
              <a:t>7*24</a:t>
            </a:r>
            <a:r>
              <a:rPr lang="zh-CN" altLang="en-US" sz="1200" dirty="0">
                <a:solidFill>
                  <a:srgbClr val="595959"/>
                </a:solidFill>
                <a:latin typeface="微软雅黑" panose="020B0503020204020204" charset="-122"/>
                <a:ea typeface="微软雅黑" panose="020B0503020204020204" charset="-122"/>
              </a:rPr>
              <a:t>小时不间断的工作，应用软件任一组件更新、加载时，在不更新上下游接口的前提下，不影响业务运转和服</a:t>
            </a:r>
            <a:r>
              <a:rPr lang="zh-CN" altLang="en-US" sz="1200" dirty="0" smtClean="0">
                <a:solidFill>
                  <a:srgbClr val="595959"/>
                </a:solidFill>
                <a:latin typeface="微软雅黑" panose="020B0503020204020204" charset="-122"/>
                <a:ea typeface="微软雅黑" panose="020B0503020204020204" charset="-122"/>
              </a:rPr>
              <a:t>务；系</a:t>
            </a:r>
            <a:r>
              <a:rPr lang="zh-CN" altLang="en-US" sz="1200" dirty="0">
                <a:solidFill>
                  <a:srgbClr val="595959"/>
                </a:solidFill>
                <a:latin typeface="微软雅黑" panose="020B0503020204020204" charset="-122"/>
                <a:ea typeface="微软雅黑" panose="020B0503020204020204" charset="-122"/>
              </a:rPr>
              <a:t>统采用微服务架构与热部署技术，支持对单个服务组件进行在线更新、扩容或重启，整个过程业务无感知，无需修改接口，服务零中断</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采用增量备份和全量备份相结合的方式定期备份重要数据；</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系统提供完善的备份策略，支持每日增量备份与每周全量备份相结合的模式。同时支持备份策略自定义（如备份时间、周期、保留时长）和备份数据的加密与压</a:t>
            </a:r>
            <a:r>
              <a:rPr lang="zh-CN" altLang="en-US" sz="1200" dirty="0" smtClean="0">
                <a:solidFill>
                  <a:srgbClr val="595959"/>
                </a:solidFill>
                <a:latin typeface="微软雅黑" panose="020B0503020204020204" charset="-122"/>
                <a:ea typeface="微软雅黑" panose="020B0503020204020204" charset="-122"/>
              </a:rPr>
              <a:t>缩</a:t>
            </a:r>
            <a:r>
              <a:rPr lang="zh-CN" altLang="en-US" sz="1200" dirty="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应用系统支持负载均衡，支持部署在多台服务器上，避免系统单点故障</a:t>
            </a:r>
            <a:r>
              <a:rPr lang="zh-CN" altLang="en-US" sz="1200" dirty="0" smtClean="0">
                <a:solidFill>
                  <a:srgbClr val="595959"/>
                </a:solidFill>
                <a:latin typeface="微软雅黑" panose="020B0503020204020204" charset="-122"/>
                <a:ea typeface="微软雅黑" panose="020B0503020204020204" charset="-122"/>
              </a:rPr>
              <a:t>；系</a:t>
            </a:r>
            <a:r>
              <a:rPr lang="zh-CN" altLang="en-US" sz="1200" dirty="0">
                <a:solidFill>
                  <a:srgbClr val="595959"/>
                </a:solidFill>
                <a:latin typeface="微软雅黑" panose="020B0503020204020204" charset="-122"/>
                <a:ea typeface="微软雅黑" panose="020B0503020204020204" charset="-122"/>
              </a:rPr>
              <a:t>统全面支持负载均衡（如</a:t>
            </a:r>
            <a:r>
              <a:rPr lang="en-US" altLang="zh-CN" sz="1200" dirty="0" err="1">
                <a:solidFill>
                  <a:srgbClr val="595959"/>
                </a:solidFill>
                <a:latin typeface="微软雅黑" panose="020B0503020204020204" charset="-122"/>
                <a:ea typeface="微软雅黑" panose="020B0503020204020204" charset="-122"/>
              </a:rPr>
              <a:t>Nginx</a:t>
            </a:r>
            <a:r>
              <a:rPr lang="zh-CN" altLang="en-US" sz="1200" dirty="0">
                <a:solidFill>
                  <a:srgbClr val="595959"/>
                </a:solidFill>
                <a:latin typeface="微软雅黑" panose="020B0503020204020204" charset="-122"/>
                <a:ea typeface="微软雅黑" panose="020B0503020204020204" charset="-122"/>
              </a:rPr>
              <a:t>），可轻松部署于多台服务器构成的集群中，实现负载分担与故障隔离。支持健康检查，故障节点自动从集群中剔除，确保服务高可用</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endParaRPr lang="en-US" altLang="zh-CN"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280184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23545" y="939086"/>
            <a:ext cx="6707505" cy="8956298"/>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en-US" altLang="zh-CN" sz="1200" dirty="0">
                <a:solidFill>
                  <a:srgbClr val="595959"/>
                </a:solidFill>
                <a:latin typeface="微软雅黑" panose="020B0503020204020204" charset="-122"/>
                <a:ea typeface="微软雅黑" panose="020B0503020204020204" charset="-122"/>
              </a:rPr>
              <a:t>4)</a:t>
            </a:r>
            <a:r>
              <a:rPr lang="zh-CN" altLang="en-US" sz="1200" dirty="0">
                <a:solidFill>
                  <a:srgbClr val="595959"/>
                </a:solidFill>
                <a:latin typeface="微软雅黑" panose="020B0503020204020204" charset="-122"/>
                <a:ea typeface="微软雅黑" panose="020B0503020204020204" charset="-122"/>
              </a:rPr>
              <a:t>系统设计具有良好的并行处理机制，存取冲突有有效的仲裁和加锁机制，充分保证事务处理的完整性，并降低系统</a:t>
            </a:r>
            <a:r>
              <a:rPr lang="en-US" altLang="zh-CN" sz="1200" dirty="0">
                <a:solidFill>
                  <a:srgbClr val="595959"/>
                </a:solidFill>
                <a:latin typeface="微软雅黑" panose="020B0503020204020204" charset="-122"/>
                <a:ea typeface="微软雅黑" panose="020B0503020204020204" charset="-122"/>
              </a:rPr>
              <a:t>I/O</a:t>
            </a:r>
            <a:r>
              <a:rPr lang="zh-CN" altLang="en-US" sz="1200" dirty="0">
                <a:solidFill>
                  <a:srgbClr val="595959"/>
                </a:solidFill>
                <a:latin typeface="微软雅黑" panose="020B0503020204020204" charset="-122"/>
                <a:ea typeface="微软雅黑" panose="020B0503020204020204" charset="-122"/>
              </a:rPr>
              <a:t>开销，提高并发用户查询和存取的性能；系统采用异步消息队列、并行计算、数据库连接池等技术，具有良好的并行处理能力。具备故障后的事务回滚与数据补偿机制，保证业务完整性。通过缓存、读写分离等技术大幅降低</a:t>
            </a:r>
            <a:r>
              <a:rPr lang="en-US" altLang="zh-CN" sz="1200" dirty="0">
                <a:solidFill>
                  <a:srgbClr val="595959"/>
                </a:solidFill>
                <a:latin typeface="微软雅黑" panose="020B0503020204020204" charset="-122"/>
                <a:ea typeface="微软雅黑" panose="020B0503020204020204" charset="-122"/>
              </a:rPr>
              <a:t>I/O</a:t>
            </a:r>
            <a:r>
              <a:rPr lang="zh-CN" altLang="en-US" sz="1200" dirty="0">
                <a:solidFill>
                  <a:srgbClr val="595959"/>
                </a:solidFill>
                <a:latin typeface="微软雅黑" panose="020B0503020204020204" charset="-122"/>
                <a:ea typeface="微软雅黑" panose="020B0503020204020204" charset="-122"/>
              </a:rPr>
              <a:t>开销，支持高并发用户访问与操作</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a:solidFill>
                  <a:srgbClr val="595959"/>
                </a:solidFill>
                <a:latin typeface="微软雅黑" panose="020B0503020204020204" charset="-122"/>
                <a:ea typeface="微软雅黑" panose="020B0503020204020204" charset="-122"/>
              </a:rPr>
              <a:t>(5)</a:t>
            </a:r>
            <a:r>
              <a:rPr lang="zh-CN" altLang="en-US" sz="1200" dirty="0">
                <a:solidFill>
                  <a:srgbClr val="595959"/>
                </a:solidFill>
                <a:latin typeface="微软雅黑" panose="020B0503020204020204" charset="-122"/>
                <a:ea typeface="微软雅黑" panose="020B0503020204020204" charset="-122"/>
              </a:rPr>
              <a:t>该系统具备很强的可靠性，非正常中断时间累计不会超过</a:t>
            </a:r>
            <a:r>
              <a:rPr lang="en-US" altLang="zh-CN" sz="1200" dirty="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小时</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年</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indent="-266700" algn="just" defTabSz="0">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）数</a:t>
            </a:r>
            <a:r>
              <a:rPr lang="zh-CN" altLang="en-US" sz="1200" dirty="0">
                <a:solidFill>
                  <a:srgbClr val="595959"/>
                </a:solidFill>
                <a:latin typeface="微软雅黑" panose="020B0503020204020204" charset="-122"/>
                <a:ea typeface="微软雅黑" panose="020B0503020204020204" charset="-122"/>
              </a:rPr>
              <a:t>据准确</a:t>
            </a:r>
            <a:r>
              <a:rPr lang="zh-CN" altLang="en-US" sz="1200" dirty="0" smtClean="0">
                <a:solidFill>
                  <a:srgbClr val="595959"/>
                </a:solidFill>
                <a:latin typeface="微软雅黑" panose="020B0503020204020204" charset="-122"/>
                <a:ea typeface="微软雅黑" panose="020B0503020204020204" charset="-122"/>
              </a:rPr>
              <a:t>性</a:t>
            </a:r>
            <a:endParaRPr lang="en-US" altLang="zh-CN" sz="1200" dirty="0" smtClean="0">
              <a:solidFill>
                <a:srgbClr val="595959"/>
              </a:solidFill>
              <a:latin typeface="微软雅黑" panose="020B0503020204020204" charset="-122"/>
              <a:ea typeface="微软雅黑" panose="020B0503020204020204" charset="-122"/>
            </a:endParaRPr>
          </a:p>
          <a:p>
            <a:pPr indent="-266700" algn="just" defTabSz="0">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该</a:t>
            </a:r>
            <a:r>
              <a:rPr lang="zh-CN" altLang="en-US" sz="1200" dirty="0">
                <a:solidFill>
                  <a:srgbClr val="595959"/>
                </a:solidFill>
                <a:latin typeface="微软雅黑" panose="020B0503020204020204" charset="-122"/>
                <a:ea typeface="微软雅黑" panose="020B0503020204020204" charset="-122"/>
              </a:rPr>
              <a:t>系统支持按需适配国产自主可控数据库</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indent="-266700" algn="just" defTabSz="0">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）容</a:t>
            </a:r>
            <a:r>
              <a:rPr lang="zh-CN" altLang="en-US" sz="1200" dirty="0">
                <a:solidFill>
                  <a:srgbClr val="595959"/>
                </a:solidFill>
                <a:latin typeface="微软雅黑" panose="020B0503020204020204" charset="-122"/>
                <a:ea typeface="微软雅黑" panose="020B0503020204020204" charset="-122"/>
              </a:rPr>
              <a:t>灾备</a:t>
            </a:r>
            <a:r>
              <a:rPr lang="zh-CN" altLang="en-US" sz="1200" dirty="0" smtClean="0">
                <a:solidFill>
                  <a:srgbClr val="595959"/>
                </a:solidFill>
                <a:latin typeface="微软雅黑" panose="020B0503020204020204" charset="-122"/>
                <a:ea typeface="微软雅黑" panose="020B0503020204020204" charset="-122"/>
              </a:rPr>
              <a:t>份</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在</a:t>
            </a:r>
            <a:r>
              <a:rPr lang="zh-CN" altLang="en-US" sz="1200" dirty="0">
                <a:solidFill>
                  <a:srgbClr val="595959"/>
                </a:solidFill>
                <a:latin typeface="微软雅黑" panose="020B0503020204020204" charset="-122"/>
                <a:ea typeface="微软雅黑" panose="020B0503020204020204" charset="-122"/>
              </a:rPr>
              <a:t>外部运行正常情况下，系统可用度≥</a:t>
            </a:r>
            <a:r>
              <a:rPr lang="en-US" altLang="zh-CN" sz="1200" dirty="0">
                <a:solidFill>
                  <a:srgbClr val="595959"/>
                </a:solidFill>
                <a:latin typeface="微软雅黑" panose="020B0503020204020204" charset="-122"/>
                <a:ea typeface="微软雅黑" panose="020B0503020204020204" charset="-122"/>
              </a:rPr>
              <a:t>99.9%</a:t>
            </a:r>
            <a:r>
              <a:rPr lang="zh-CN" altLang="en-US" sz="1200" dirty="0">
                <a:solidFill>
                  <a:srgbClr val="595959"/>
                </a:solidFill>
                <a:latin typeface="微软雅黑" panose="020B0503020204020204" charset="-122"/>
                <a:ea typeface="微软雅黑" panose="020B0503020204020204" charset="-122"/>
              </a:rPr>
              <a:t>，其中系统不可用指系统主要功能失效。软件系统的平均故障修复时间≤</a:t>
            </a:r>
            <a:r>
              <a:rPr lang="en-US" altLang="zh-CN" sz="1200" dirty="0">
                <a:solidFill>
                  <a:srgbClr val="595959"/>
                </a:solidFill>
                <a:latin typeface="微软雅黑" panose="020B0503020204020204" charset="-122"/>
                <a:ea typeface="微软雅黑" panose="020B0503020204020204" charset="-122"/>
              </a:rPr>
              <a:t>20</a:t>
            </a:r>
            <a:r>
              <a:rPr lang="zh-CN" altLang="en-US" sz="1200" dirty="0">
                <a:solidFill>
                  <a:srgbClr val="595959"/>
                </a:solidFill>
                <a:latin typeface="微软雅黑" panose="020B0503020204020204" charset="-122"/>
                <a:ea typeface="微软雅黑" panose="020B0503020204020204" charset="-122"/>
              </a:rPr>
              <a:t>分钟</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系</a:t>
            </a:r>
            <a:r>
              <a:rPr lang="zh-CN" altLang="en-US" sz="1200" dirty="0">
                <a:solidFill>
                  <a:srgbClr val="595959"/>
                </a:solidFill>
                <a:latin typeface="微软雅黑" panose="020B0503020204020204" charset="-122"/>
                <a:ea typeface="微软雅黑" panose="020B0503020204020204" charset="-122"/>
              </a:rPr>
              <a:t>统提供从数据到应用的多层次容灾备份方案，确保在极端情况下业务的快速恢复</a:t>
            </a:r>
            <a:r>
              <a:rPr lang="zh-CN" altLang="en-US" sz="1200" dirty="0" smtClean="0">
                <a:solidFill>
                  <a:srgbClr val="595959"/>
                </a:solidFill>
                <a:latin typeface="微软雅黑" panose="020B0503020204020204" charset="-122"/>
                <a:ea typeface="微软雅黑" panose="020B0503020204020204" charset="-122"/>
              </a:rPr>
              <a:t>。通</a:t>
            </a:r>
            <a:r>
              <a:rPr lang="zh-CN" altLang="en-US" sz="1200" dirty="0">
                <a:solidFill>
                  <a:srgbClr val="595959"/>
                </a:solidFill>
                <a:latin typeface="微软雅黑" panose="020B0503020204020204" charset="-122"/>
                <a:ea typeface="微软雅黑" panose="020B0503020204020204" charset="-122"/>
              </a:rPr>
              <a:t>过高可用架构与自动化运维，双机热备或及多机集群部署时系统可用度可达</a:t>
            </a:r>
            <a:r>
              <a:rPr lang="en-US" altLang="zh-CN" sz="1200" dirty="0">
                <a:solidFill>
                  <a:srgbClr val="595959"/>
                </a:solidFill>
                <a:latin typeface="微软雅黑" panose="020B0503020204020204" charset="-122"/>
                <a:ea typeface="微软雅黑" panose="020B0503020204020204" charset="-122"/>
              </a:rPr>
              <a:t>99.99%</a:t>
            </a:r>
            <a:r>
              <a:rPr lang="zh-CN" altLang="en-US" sz="1200" dirty="0">
                <a:solidFill>
                  <a:srgbClr val="595959"/>
                </a:solidFill>
                <a:latin typeface="微软雅黑" panose="020B0503020204020204" charset="-122"/>
                <a:ea typeface="微软雅黑" panose="020B0503020204020204" charset="-122"/>
              </a:rPr>
              <a:t>。具备快速故障定位与恢复能力，平均故障修复时间（</a:t>
            </a:r>
            <a:r>
              <a:rPr lang="en-US" altLang="zh-CN" sz="1200" dirty="0">
                <a:solidFill>
                  <a:srgbClr val="595959"/>
                </a:solidFill>
                <a:latin typeface="微软雅黑" panose="020B0503020204020204" charset="-122"/>
                <a:ea typeface="微软雅黑" panose="020B0503020204020204" charset="-122"/>
              </a:rPr>
              <a:t>MTTR</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20</a:t>
            </a:r>
            <a:r>
              <a:rPr lang="zh-CN" altLang="en-US" sz="1200" dirty="0">
                <a:solidFill>
                  <a:srgbClr val="595959"/>
                </a:solidFill>
                <a:latin typeface="微软雅黑" panose="020B0503020204020204" charset="-122"/>
                <a:ea typeface="微软雅黑" panose="020B0503020204020204" charset="-122"/>
              </a:rPr>
              <a:t>分钟，优于</a:t>
            </a:r>
            <a:r>
              <a:rPr lang="en-US" altLang="zh-CN" sz="1200" dirty="0">
                <a:solidFill>
                  <a:srgbClr val="595959"/>
                </a:solidFill>
                <a:latin typeface="微软雅黑" panose="020B0503020204020204" charset="-122"/>
                <a:ea typeface="微软雅黑" panose="020B0503020204020204" charset="-122"/>
              </a:rPr>
              <a:t>30</a:t>
            </a:r>
            <a:r>
              <a:rPr lang="zh-CN" altLang="en-US" sz="1200" dirty="0">
                <a:solidFill>
                  <a:srgbClr val="595959"/>
                </a:solidFill>
                <a:latin typeface="微软雅黑" panose="020B0503020204020204" charset="-122"/>
                <a:ea typeface="微软雅黑" panose="020B0503020204020204" charset="-122"/>
              </a:rPr>
              <a:t>分钟要求</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系统支持云化部署，可部署于公有云、私有云或混合云环境；软件设计具备容错能力，单个模块故障不会导致整个系统雪崩</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系统采用主备或双活部署模式，当主用系统出现服务器断电、宕机、磁盘损坏等突发性事件后，备用系统可自动无缝接管业务，能够保证业务系统最大程度不受影响，正常运行，主备服务器之间应具备数据同步能力。主备服务器之间通过高速网络进行实时或准实时数据同步，保证数据一致性。支持跨机房、跨地域的容灾。</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系统支持实时数据同步）与定期全量</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增量备份。实时备份要求数据备份平均时差≤</a:t>
            </a:r>
            <a:r>
              <a:rPr lang="en-US" altLang="zh-CN" sz="1200" dirty="0">
                <a:solidFill>
                  <a:srgbClr val="595959"/>
                </a:solidFill>
                <a:latin typeface="微软雅黑" panose="020B0503020204020204" charset="-122"/>
                <a:ea typeface="微软雅黑" panose="020B0503020204020204" charset="-122"/>
              </a:rPr>
              <a:t>5</a:t>
            </a:r>
            <a:r>
              <a:rPr lang="zh-CN" altLang="en-US" sz="1200" dirty="0">
                <a:solidFill>
                  <a:srgbClr val="595959"/>
                </a:solidFill>
                <a:latin typeface="微软雅黑" panose="020B0503020204020204" charset="-122"/>
                <a:ea typeface="微软雅黑" panose="020B0503020204020204" charset="-122"/>
              </a:rPr>
              <a:t>分钟；定期备份可灵活按日、周、月等周期设定。提供备份数据的一致性校验与恢复演练功能</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5</a:t>
            </a:r>
            <a:r>
              <a:rPr lang="zh-CN" altLang="en-US" sz="1200" dirty="0" smtClean="0">
                <a:solidFill>
                  <a:srgbClr val="595959"/>
                </a:solidFill>
                <a:latin typeface="微软雅黑" panose="020B0503020204020204" charset="-122"/>
                <a:ea typeface="微软雅黑" panose="020B0503020204020204" charset="-122"/>
              </a:rPr>
              <a:t>）安</a:t>
            </a:r>
            <a:r>
              <a:rPr lang="zh-CN" altLang="en-US" sz="1200" dirty="0">
                <a:solidFill>
                  <a:srgbClr val="595959"/>
                </a:solidFill>
                <a:latin typeface="微软雅黑" panose="020B0503020204020204" charset="-122"/>
                <a:ea typeface="微软雅黑" panose="020B0503020204020204" charset="-122"/>
              </a:rPr>
              <a:t>全防</a:t>
            </a:r>
            <a:r>
              <a:rPr lang="zh-CN" altLang="en-US" sz="1200" dirty="0" smtClean="0">
                <a:solidFill>
                  <a:srgbClr val="595959"/>
                </a:solidFill>
                <a:latin typeface="微软雅黑" panose="020B0503020204020204" charset="-122"/>
                <a:ea typeface="微软雅黑" panose="020B0503020204020204" charset="-122"/>
              </a:rPr>
              <a:t>护</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）自主防护：系</a:t>
            </a:r>
            <a:r>
              <a:rPr lang="zh-CN" altLang="en-US" sz="1200" dirty="0">
                <a:solidFill>
                  <a:srgbClr val="595959"/>
                </a:solidFill>
                <a:latin typeface="微软雅黑" panose="020B0503020204020204" charset="-122"/>
                <a:ea typeface="微软雅黑" panose="020B0503020204020204" charset="-122"/>
              </a:rPr>
              <a:t>统具备自主防护能力，提供的自主防</a:t>
            </a:r>
            <a:r>
              <a:rPr lang="zh-CN" altLang="en-US" sz="1200" dirty="0" smtClean="0">
                <a:solidFill>
                  <a:srgbClr val="595959"/>
                </a:solidFill>
                <a:latin typeface="微软雅黑" panose="020B0503020204020204" charset="-122"/>
                <a:ea typeface="微软雅黑" panose="020B0503020204020204" charset="-122"/>
              </a:rPr>
              <a:t>护。</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系</a:t>
            </a:r>
            <a:r>
              <a:rPr lang="zh-CN" altLang="en-US" sz="1200" dirty="0">
                <a:solidFill>
                  <a:srgbClr val="595959"/>
                </a:solidFill>
                <a:latin typeface="微软雅黑" panose="020B0503020204020204" charset="-122"/>
                <a:ea typeface="微软雅黑" panose="020B0503020204020204" charset="-122"/>
              </a:rPr>
              <a:t>统支持灵活的权限设置，对平台的使用权限、数据访问权限进行控制，仅授权用户可以登录系统，在权限范围内使用系统功能及数</a:t>
            </a:r>
            <a:r>
              <a:rPr lang="zh-CN" altLang="en-US" sz="1200" dirty="0" smtClean="0">
                <a:solidFill>
                  <a:srgbClr val="595959"/>
                </a:solidFill>
                <a:latin typeface="微软雅黑" panose="020B0503020204020204" charset="-122"/>
                <a:ea typeface="微软雅黑" panose="020B0503020204020204" charset="-122"/>
              </a:rPr>
              <a:t>据。基</a:t>
            </a:r>
            <a:r>
              <a:rPr lang="zh-CN" altLang="en-US" sz="1200" dirty="0">
                <a:solidFill>
                  <a:srgbClr val="595959"/>
                </a:solidFill>
                <a:latin typeface="微软雅黑" panose="020B0503020204020204" charset="-122"/>
                <a:ea typeface="微软雅黑" panose="020B0503020204020204" charset="-122"/>
              </a:rPr>
              <a:t>于</a:t>
            </a:r>
            <a:r>
              <a:rPr lang="en-US" altLang="zh-CN" sz="1200" dirty="0">
                <a:solidFill>
                  <a:srgbClr val="595959"/>
                </a:solidFill>
                <a:latin typeface="微软雅黑" panose="020B0503020204020204" charset="-122"/>
                <a:ea typeface="微软雅黑" panose="020B0503020204020204" charset="-122"/>
              </a:rPr>
              <a:t>RBAC</a:t>
            </a:r>
            <a:r>
              <a:rPr lang="zh-CN" altLang="en-US" sz="1200" dirty="0">
                <a:solidFill>
                  <a:srgbClr val="595959"/>
                </a:solidFill>
                <a:latin typeface="微软雅黑" panose="020B0503020204020204" charset="-122"/>
                <a:ea typeface="微软雅黑" panose="020B0503020204020204" charset="-122"/>
              </a:rPr>
              <a:t>模型，实现功能权限与数据权限的精细化管理，确保用户只能访问其授权范围内的功能和数据</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飞</a:t>
            </a:r>
            <a:r>
              <a:rPr lang="zh-CN" altLang="en-US" sz="1200" dirty="0">
                <a:solidFill>
                  <a:srgbClr val="595959"/>
                </a:solidFill>
                <a:latin typeface="微软雅黑" panose="020B0503020204020204" charset="-122"/>
                <a:ea typeface="微软雅黑" panose="020B0503020204020204" charset="-122"/>
              </a:rPr>
              <a:t>鸿</a:t>
            </a:r>
            <a:r>
              <a:rPr lang="en-US" altLang="zh-CN" sz="1200" dirty="0">
                <a:solidFill>
                  <a:srgbClr val="595959"/>
                </a:solidFill>
                <a:latin typeface="微软雅黑" panose="020B0503020204020204" charset="-122"/>
                <a:ea typeface="微软雅黑" panose="020B0503020204020204" charset="-122"/>
              </a:rPr>
              <a:t>9000C-IIS</a:t>
            </a:r>
            <a:r>
              <a:rPr lang="zh-CN" altLang="en-US" sz="1200" dirty="0">
                <a:solidFill>
                  <a:srgbClr val="595959"/>
                </a:solidFill>
                <a:latin typeface="微软雅黑" panose="020B0503020204020204" charset="-122"/>
                <a:ea typeface="微软雅黑" panose="020B0503020204020204" charset="-122"/>
              </a:rPr>
              <a:t>系统登录认证时，支持账号密码</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动态码双因素认证，支持连续多次输入错误密码，帐号自动锁定。支持双因素或多因素认证，同时支持指纹、</a:t>
            </a:r>
            <a:r>
              <a:rPr lang="en-US" altLang="zh-CN" sz="1200" dirty="0">
                <a:solidFill>
                  <a:srgbClr val="595959"/>
                </a:solidFill>
                <a:latin typeface="微软雅黑" panose="020B0503020204020204" charset="-122"/>
                <a:ea typeface="微软雅黑" panose="020B0503020204020204" charset="-122"/>
              </a:rPr>
              <a:t>U</a:t>
            </a:r>
            <a:r>
              <a:rPr lang="zh-CN" altLang="en-US" sz="1200" dirty="0">
                <a:solidFill>
                  <a:srgbClr val="595959"/>
                </a:solidFill>
                <a:latin typeface="微软雅黑" panose="020B0503020204020204" charset="-122"/>
                <a:ea typeface="微软雅黑" panose="020B0503020204020204" charset="-122"/>
              </a:rPr>
              <a:t>盾、短信验证码、动态令牌等多种辅助认证方式</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endParaRPr lang="en-US" altLang="zh-CN"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endParaRPr lang="zh-CN" altLang="en-US"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3612426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23545" y="939086"/>
            <a:ext cx="6707505" cy="5909310"/>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飞</a:t>
            </a:r>
            <a:r>
              <a:rPr lang="zh-CN" altLang="en-US" sz="1200" dirty="0">
                <a:solidFill>
                  <a:srgbClr val="595959"/>
                </a:solidFill>
                <a:latin typeface="微软雅黑" panose="020B0503020204020204" charset="-122"/>
                <a:ea typeface="微软雅黑" panose="020B0503020204020204" charset="-122"/>
              </a:rPr>
              <a:t>鸿</a:t>
            </a:r>
            <a:r>
              <a:rPr lang="en-US" altLang="zh-CN" sz="1200" dirty="0">
                <a:solidFill>
                  <a:srgbClr val="595959"/>
                </a:solidFill>
                <a:latin typeface="微软雅黑" panose="020B0503020204020204" charset="-122"/>
                <a:ea typeface="微软雅黑" panose="020B0503020204020204" charset="-122"/>
              </a:rPr>
              <a:t>9000C-IIS</a:t>
            </a:r>
            <a:r>
              <a:rPr lang="zh-CN" altLang="en-US" sz="1200" dirty="0">
                <a:solidFill>
                  <a:srgbClr val="595959"/>
                </a:solidFill>
                <a:latin typeface="微软雅黑" panose="020B0503020204020204" charset="-122"/>
                <a:ea typeface="微软雅黑" panose="020B0503020204020204" charset="-122"/>
              </a:rPr>
              <a:t>系统系统安全设计已包含防恶意攻击功能设计，支持常见的攻击防护，数据访问获取进行鉴权服务配需文件中所有的帐号密码都支持加密；</a:t>
            </a: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飞</a:t>
            </a:r>
            <a:r>
              <a:rPr lang="zh-CN" altLang="en-US" sz="1200" dirty="0">
                <a:solidFill>
                  <a:srgbClr val="595959"/>
                </a:solidFill>
                <a:latin typeface="微软雅黑" panose="020B0503020204020204" charset="-122"/>
                <a:ea typeface="微软雅黑" panose="020B0503020204020204" charset="-122"/>
              </a:rPr>
              <a:t>鸿</a:t>
            </a:r>
            <a:r>
              <a:rPr lang="en-US" altLang="zh-CN" sz="1200" dirty="0">
                <a:solidFill>
                  <a:srgbClr val="595959"/>
                </a:solidFill>
                <a:latin typeface="微软雅黑" panose="020B0503020204020204" charset="-122"/>
                <a:ea typeface="微软雅黑" panose="020B0503020204020204" charset="-122"/>
              </a:rPr>
              <a:t>9000C-IIS</a:t>
            </a:r>
            <a:r>
              <a:rPr lang="zh-CN" altLang="en-US" sz="1200" dirty="0">
                <a:solidFill>
                  <a:srgbClr val="595959"/>
                </a:solidFill>
                <a:latin typeface="微软雅黑" panose="020B0503020204020204" charset="-122"/>
                <a:ea typeface="微软雅黑" panose="020B0503020204020204" charset="-122"/>
              </a:rPr>
              <a:t>系统支持会话状态管理，建立会话超时机制，会话标识具备随机和不可预测性，会话过程需要全程携带认证状态信息</a:t>
            </a:r>
            <a:r>
              <a:rPr lang="zh-CN" altLang="en-US" sz="1200" dirty="0" smtClean="0">
                <a:solidFill>
                  <a:srgbClr val="595959"/>
                </a:solidFill>
                <a:latin typeface="微软雅黑" panose="020B0503020204020204" charset="-122"/>
                <a:ea typeface="微软雅黑" panose="020B0503020204020204" charset="-122"/>
              </a:rPr>
              <a:t>；在</a:t>
            </a:r>
            <a:r>
              <a:rPr lang="zh-CN" altLang="en-US" sz="1200" dirty="0">
                <a:solidFill>
                  <a:srgbClr val="595959"/>
                </a:solidFill>
                <a:latin typeface="微软雅黑" panose="020B0503020204020204" charset="-122"/>
                <a:ea typeface="微软雅黑" panose="020B0503020204020204" charset="-122"/>
              </a:rPr>
              <a:t>线客服系统支持对会话的全流程跟踪</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）联</a:t>
            </a:r>
            <a:r>
              <a:rPr lang="zh-CN" altLang="en-US" sz="1200" dirty="0">
                <a:solidFill>
                  <a:srgbClr val="595959"/>
                </a:solidFill>
                <a:latin typeface="微软雅黑" panose="020B0503020204020204" charset="-122"/>
                <a:ea typeface="微软雅黑" panose="020B0503020204020204" charset="-122"/>
              </a:rPr>
              <a:t>合防</a:t>
            </a:r>
            <a:r>
              <a:rPr lang="zh-CN" altLang="en-US" sz="1200" dirty="0" smtClean="0">
                <a:solidFill>
                  <a:srgbClr val="595959"/>
                </a:solidFill>
                <a:latin typeface="微软雅黑" panose="020B0503020204020204" charset="-122"/>
                <a:ea typeface="微软雅黑" panose="020B0503020204020204" charset="-122"/>
              </a:rPr>
              <a:t>护</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飞鸿</a:t>
            </a:r>
            <a:r>
              <a:rPr lang="en-US" altLang="zh-CN" sz="1200" dirty="0">
                <a:solidFill>
                  <a:srgbClr val="595959"/>
                </a:solidFill>
                <a:latin typeface="微软雅黑" panose="020B0503020204020204" charset="-122"/>
                <a:ea typeface="微软雅黑" panose="020B0503020204020204" charset="-122"/>
              </a:rPr>
              <a:t>9000C-IIS</a:t>
            </a:r>
            <a:r>
              <a:rPr lang="zh-CN" altLang="en-US" sz="1200" dirty="0">
                <a:solidFill>
                  <a:srgbClr val="595959"/>
                </a:solidFill>
                <a:latin typeface="微软雅黑" panose="020B0503020204020204" charset="-122"/>
                <a:ea typeface="微软雅黑" panose="020B0503020204020204" charset="-122"/>
              </a:rPr>
              <a:t>系统支持依托外部设备，建立域间信息受控交换和核心数据加密存储。支持对接加密机、</a:t>
            </a:r>
            <a:r>
              <a:rPr lang="en-US" altLang="zh-CN" sz="1200" dirty="0">
                <a:solidFill>
                  <a:srgbClr val="595959"/>
                </a:solidFill>
                <a:latin typeface="微软雅黑" panose="020B0503020204020204" charset="-122"/>
                <a:ea typeface="微软雅黑" panose="020B0503020204020204" charset="-122"/>
              </a:rPr>
              <a:t>DLP</a:t>
            </a:r>
            <a:r>
              <a:rPr lang="zh-CN" altLang="en-US" sz="1200" dirty="0">
                <a:solidFill>
                  <a:srgbClr val="595959"/>
                </a:solidFill>
                <a:latin typeface="微软雅黑" panose="020B0503020204020204" charset="-122"/>
                <a:ea typeface="微软雅黑" panose="020B0503020204020204" charset="-122"/>
              </a:rPr>
              <a:t>等外部安全设备，实现跨安全域的数据受控交换（如通过审计网关） 和核心数据的加密存储（支持国密算法），满足等保要求</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6</a:t>
            </a:r>
            <a:r>
              <a:rPr lang="zh-CN" altLang="en-US" sz="1200" dirty="0" smtClean="0">
                <a:solidFill>
                  <a:srgbClr val="595959"/>
                </a:solidFill>
                <a:latin typeface="微软雅黑" panose="020B0503020204020204" charset="-122"/>
                <a:ea typeface="微软雅黑" panose="020B0503020204020204" charset="-122"/>
              </a:rPr>
              <a:t>）兼</a:t>
            </a:r>
            <a:r>
              <a:rPr lang="zh-CN" altLang="en-US" sz="1200" dirty="0">
                <a:solidFill>
                  <a:srgbClr val="595959"/>
                </a:solidFill>
                <a:latin typeface="微软雅黑" panose="020B0503020204020204" charset="-122"/>
                <a:ea typeface="微软雅黑" panose="020B0503020204020204" charset="-122"/>
              </a:rPr>
              <a:t>容性</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支持与综合网管，在线客服</a:t>
            </a:r>
            <a:r>
              <a:rPr lang="en-US" altLang="zh-CN" sz="1200" dirty="0">
                <a:solidFill>
                  <a:srgbClr val="595959"/>
                </a:solidFill>
                <a:latin typeface="微软雅黑" panose="020B0503020204020204" charset="-122"/>
                <a:ea typeface="微软雅黑" panose="020B0503020204020204" charset="-122"/>
              </a:rPr>
              <a:t>APP</a:t>
            </a:r>
            <a:r>
              <a:rPr lang="zh-CN" altLang="en-US" sz="1200" dirty="0">
                <a:solidFill>
                  <a:srgbClr val="595959"/>
                </a:solidFill>
                <a:latin typeface="微软雅黑" panose="020B0503020204020204" charset="-122"/>
                <a:ea typeface="微软雅黑" panose="020B0503020204020204" charset="-122"/>
              </a:rPr>
              <a:t>等第三方系统的无缝集成，确保数据同步和流程衔接；</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支持多种数据交换格式（如</a:t>
            </a:r>
            <a:r>
              <a:rPr lang="en-US" altLang="zh-CN" sz="1200" dirty="0">
                <a:solidFill>
                  <a:srgbClr val="595959"/>
                </a:solidFill>
                <a:latin typeface="微软雅黑" panose="020B0503020204020204" charset="-122"/>
                <a:ea typeface="微软雅黑" panose="020B0503020204020204" charset="-122"/>
              </a:rPr>
              <a:t>JSON</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XML</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CSV</a:t>
            </a:r>
            <a:r>
              <a:rPr lang="zh-CN" altLang="en-US" sz="1200" dirty="0">
                <a:solidFill>
                  <a:srgbClr val="595959"/>
                </a:solidFill>
                <a:latin typeface="微软雅黑" panose="020B0503020204020204" charset="-122"/>
                <a:ea typeface="微软雅黑" panose="020B0503020204020204" charset="-122"/>
              </a:rPr>
              <a:t>等），方便不同系统这间的数据导入导出；</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版本适配兼容；保证在升级或维护过程中，兼容旧版本接口和数据结</a:t>
            </a:r>
            <a:r>
              <a:rPr lang="zh-CN" altLang="en-US" sz="1200" dirty="0" smtClean="0">
                <a:solidFill>
                  <a:srgbClr val="595959"/>
                </a:solidFill>
                <a:latin typeface="微软雅黑" panose="020B0503020204020204" charset="-122"/>
                <a:ea typeface="微软雅黑" panose="020B0503020204020204" charset="-122"/>
              </a:rPr>
              <a:t>构。</a:t>
            </a:r>
            <a:endParaRPr lang="zh-CN" altLang="en-US" sz="1200" dirty="0">
              <a:solidFill>
                <a:srgbClr val="595959"/>
              </a:solidFill>
              <a:latin typeface="微软雅黑" panose="020B0503020204020204" charset="-122"/>
              <a:ea typeface="微软雅黑" panose="020B0503020204020204" charset="-122"/>
            </a:endParaRP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综合信息系统对接其他系统的兼容性设计：</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1</a:t>
            </a:r>
            <a:r>
              <a:rPr lang="zh-CN" altLang="en-US" sz="1200" dirty="0" smtClean="0">
                <a:solidFill>
                  <a:srgbClr val="595959"/>
                </a:solidFill>
                <a:latin typeface="微软雅黑" panose="020B0503020204020204" charset="-122"/>
                <a:ea typeface="微软雅黑" panose="020B0503020204020204" charset="-122"/>
              </a:rPr>
              <a:t>）对</a:t>
            </a:r>
            <a:r>
              <a:rPr lang="zh-CN" altLang="en-US" sz="1200" dirty="0">
                <a:solidFill>
                  <a:srgbClr val="595959"/>
                </a:solidFill>
                <a:latin typeface="微软雅黑" panose="020B0503020204020204" charset="-122"/>
                <a:ea typeface="微软雅黑" panose="020B0503020204020204" charset="-122"/>
              </a:rPr>
              <a:t>接短信平台：综合客服呼叫中心系统支持通过</a:t>
            </a:r>
            <a:r>
              <a:rPr lang="en-US" altLang="zh-CN" sz="1200" dirty="0">
                <a:solidFill>
                  <a:srgbClr val="595959"/>
                </a:solidFill>
                <a:latin typeface="微软雅黑" panose="020B0503020204020204" charset="-122"/>
                <a:ea typeface="微软雅黑" panose="020B0503020204020204" charset="-122"/>
              </a:rPr>
              <a:t>http</a:t>
            </a:r>
            <a:r>
              <a:rPr lang="zh-CN" altLang="en-US" sz="1200" dirty="0">
                <a:solidFill>
                  <a:srgbClr val="595959"/>
                </a:solidFill>
                <a:latin typeface="微软雅黑" panose="020B0503020204020204" charset="-122"/>
                <a:ea typeface="微软雅黑" panose="020B0503020204020204" charset="-122"/>
              </a:rPr>
              <a:t>协议、</a:t>
            </a:r>
            <a:r>
              <a:rPr lang="en-US" altLang="zh-CN" sz="1200" dirty="0">
                <a:solidFill>
                  <a:srgbClr val="595959"/>
                </a:solidFill>
                <a:latin typeface="微软雅黑" panose="020B0503020204020204" charset="-122"/>
                <a:ea typeface="微软雅黑" panose="020B0503020204020204" charset="-122"/>
              </a:rPr>
              <a:t>CMPP</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SMPP</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SGIP</a:t>
            </a:r>
            <a:r>
              <a:rPr lang="zh-CN" altLang="en-US" sz="1200" dirty="0">
                <a:solidFill>
                  <a:srgbClr val="595959"/>
                </a:solidFill>
                <a:latin typeface="微软雅黑" panose="020B0503020204020204" charset="-122"/>
                <a:ea typeface="微软雅黑" panose="020B0503020204020204" charset="-122"/>
              </a:rPr>
              <a:t>等短信协议，对接第三方短信平台，实现短信下行发送和上行接收功能。</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2</a:t>
            </a:r>
            <a:r>
              <a:rPr lang="zh-CN" altLang="en-US" sz="1200" dirty="0" smtClean="0">
                <a:solidFill>
                  <a:srgbClr val="595959"/>
                </a:solidFill>
                <a:latin typeface="微软雅黑" panose="020B0503020204020204" charset="-122"/>
                <a:ea typeface="微软雅黑" panose="020B0503020204020204" charset="-122"/>
              </a:rPr>
              <a:t>）对</a:t>
            </a:r>
            <a:r>
              <a:rPr lang="zh-CN" altLang="en-US" sz="1200" dirty="0">
                <a:solidFill>
                  <a:srgbClr val="595959"/>
                </a:solidFill>
                <a:latin typeface="微软雅黑" panose="020B0503020204020204" charset="-122"/>
                <a:ea typeface="微软雅黑" panose="020B0503020204020204" charset="-122"/>
              </a:rPr>
              <a:t>接综合网管系统：综合客服系统支持通过</a:t>
            </a:r>
            <a:r>
              <a:rPr lang="en-US" altLang="zh-CN" sz="1200" dirty="0">
                <a:solidFill>
                  <a:srgbClr val="595959"/>
                </a:solidFill>
                <a:latin typeface="微软雅黑" panose="020B0503020204020204" charset="-122"/>
                <a:ea typeface="微软雅黑" panose="020B0503020204020204" charset="-122"/>
              </a:rPr>
              <a:t>http/https API</a:t>
            </a:r>
            <a:r>
              <a:rPr lang="zh-CN" altLang="en-US" sz="1200" dirty="0">
                <a:solidFill>
                  <a:srgbClr val="595959"/>
                </a:solidFill>
                <a:latin typeface="微软雅黑" panose="020B0503020204020204" charset="-122"/>
                <a:ea typeface="微软雅黑" panose="020B0503020204020204" charset="-122"/>
              </a:rPr>
              <a:t>协议或</a:t>
            </a:r>
            <a:r>
              <a:rPr lang="en-US" altLang="zh-CN" sz="1200" dirty="0">
                <a:solidFill>
                  <a:srgbClr val="595959"/>
                </a:solidFill>
                <a:latin typeface="微软雅黑" panose="020B0503020204020204" charset="-122"/>
                <a:ea typeface="微软雅黑" panose="020B0503020204020204" charset="-122"/>
              </a:rPr>
              <a:t>SNMP</a:t>
            </a:r>
            <a:r>
              <a:rPr lang="zh-CN" altLang="en-US" sz="1200" dirty="0">
                <a:solidFill>
                  <a:srgbClr val="595959"/>
                </a:solidFill>
                <a:latin typeface="微软雅黑" panose="020B0503020204020204" charset="-122"/>
                <a:ea typeface="微软雅黑" panose="020B0503020204020204" charset="-122"/>
              </a:rPr>
              <a:t>协议，与综合网管系统进行数据交互和信息共享。</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3</a:t>
            </a:r>
            <a:r>
              <a:rPr lang="zh-CN" altLang="en-US" sz="1200" dirty="0" smtClean="0">
                <a:solidFill>
                  <a:srgbClr val="595959"/>
                </a:solidFill>
                <a:latin typeface="微软雅黑" panose="020B0503020204020204" charset="-122"/>
                <a:ea typeface="微软雅黑" panose="020B0503020204020204" charset="-122"/>
              </a:rPr>
              <a:t>）对</a:t>
            </a:r>
            <a:r>
              <a:rPr lang="zh-CN" altLang="en-US" sz="1200" dirty="0">
                <a:solidFill>
                  <a:srgbClr val="595959"/>
                </a:solidFill>
                <a:latin typeface="微软雅黑" panose="020B0503020204020204" charset="-122"/>
                <a:ea typeface="微软雅黑" panose="020B0503020204020204" charset="-122"/>
              </a:rPr>
              <a:t>接大模型系统：综合客服呼叫中心系统具备丰富的接口及开放的系统集成能力，后续可扩展对接第三方智能体接口或者第三方大模型引擎系统，实现智能客服系统功能。</a:t>
            </a:r>
          </a:p>
          <a:p>
            <a:pPr marL="266700" indent="-266700" algn="just">
              <a:lnSpc>
                <a:spcPct val="150000"/>
              </a:lnSpc>
              <a:spcAft>
                <a:spcPts val="0"/>
              </a:spcAft>
              <a:buClrTx/>
              <a:buSzTx/>
              <a:buFont typeface="Wingdings" panose="05000000000000000000" pitchFamily="2" charset="2"/>
              <a:buChar char=""/>
            </a:pP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）对</a:t>
            </a:r>
            <a:r>
              <a:rPr lang="zh-CN" altLang="en-US" sz="1200" dirty="0">
                <a:solidFill>
                  <a:srgbClr val="595959"/>
                </a:solidFill>
                <a:latin typeface="微软雅黑" panose="020B0503020204020204" charset="-122"/>
                <a:ea typeface="微软雅黑" panose="020B0503020204020204" charset="-122"/>
              </a:rPr>
              <a:t>接网站、小程序系统：综合客服系统在线客服提供</a:t>
            </a:r>
            <a:r>
              <a:rPr lang="en-US" altLang="zh-CN" sz="1200" dirty="0">
                <a:solidFill>
                  <a:srgbClr val="595959"/>
                </a:solidFill>
                <a:latin typeface="微软雅黑" panose="020B0503020204020204" charset="-122"/>
                <a:ea typeface="微软雅黑" panose="020B0503020204020204" charset="-122"/>
              </a:rPr>
              <a:t>H5</a:t>
            </a:r>
            <a:r>
              <a:rPr lang="zh-CN" altLang="en-US" sz="1200" dirty="0">
                <a:solidFill>
                  <a:srgbClr val="595959"/>
                </a:solidFill>
                <a:latin typeface="微软雅黑" panose="020B0503020204020204" charset="-122"/>
                <a:ea typeface="微软雅黑" panose="020B0503020204020204" charset="-122"/>
              </a:rPr>
              <a:t>访客接入页面接口，支持嵌入到网站和小程序的在线客服渠道入口。</a:t>
            </a:r>
            <a:endParaRPr lang="en-US" altLang="zh-CN" sz="1200" dirty="0">
              <a:solidFill>
                <a:srgbClr val="595959"/>
              </a:solidFill>
              <a:latin typeface="微软雅黑" panose="020B0503020204020204" charset="-122"/>
              <a:ea typeface="微软雅黑" panose="020B0503020204020204" charset="-122"/>
            </a:endParaRPr>
          </a:p>
        </p:txBody>
      </p:sp>
      <p:sp>
        <p:nvSpPr>
          <p:cNvPr id="3" name="文本框 2" descr="7b0a20202020227461726765744d6f64756c65223a20226b6f6e6c696e65666f6e7473220a7d0a"/>
          <p:cNvSpPr txBox="1"/>
          <p:nvPr/>
        </p:nvSpPr>
        <p:spPr>
          <a:xfrm>
            <a:off x="654050" y="6865620"/>
            <a:ext cx="4792345" cy="39878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》系统特色</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
        <p:nvSpPr>
          <p:cNvPr id="4" name="文本框 3"/>
          <p:cNvSpPr txBox="1"/>
          <p:nvPr/>
        </p:nvSpPr>
        <p:spPr>
          <a:xfrm>
            <a:off x="425450" y="7264400"/>
            <a:ext cx="6707505" cy="1754326"/>
          </a:xfrm>
          <a:prstGeom prst="rect">
            <a:avLst/>
          </a:prstGeom>
          <a:noFill/>
        </p:spPr>
        <p:txBody>
          <a:bodyPr wrap="square" rtlCol="0" anchor="t">
            <a:spAutoFit/>
          </a:bodyPr>
          <a:lstStyle/>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全渠道一体化服务：支持热线、</a:t>
            </a:r>
            <a:r>
              <a:rPr lang="en-US" altLang="zh-CN" sz="1200" dirty="0">
                <a:solidFill>
                  <a:srgbClr val="595959"/>
                </a:solidFill>
                <a:latin typeface="微软雅黑" panose="020B0503020204020204" charset="-122"/>
                <a:ea typeface="微软雅黑" panose="020B0503020204020204" charset="-122"/>
              </a:rPr>
              <a:t>APP </a:t>
            </a:r>
            <a:r>
              <a:rPr lang="zh-CN" altLang="en-US" sz="1200" dirty="0">
                <a:solidFill>
                  <a:srgbClr val="595959"/>
                </a:solidFill>
                <a:latin typeface="微软雅黑" panose="020B0503020204020204" charset="-122"/>
                <a:ea typeface="微软雅黑" panose="020B0503020204020204" charset="-122"/>
              </a:rPr>
              <a:t>等多渠道统一接入，自动关联历史交互，实现跨渠道连贯服务，提升用户满意度。</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智能高效客服：</a:t>
            </a:r>
            <a:r>
              <a:rPr lang="en-US" altLang="zh-CN" sz="1200" dirty="0">
                <a:solidFill>
                  <a:srgbClr val="595959"/>
                </a:solidFill>
                <a:latin typeface="微软雅黑" panose="020B0503020204020204" charset="-122"/>
                <a:ea typeface="微软雅黑" panose="020B0503020204020204" charset="-122"/>
              </a:rPr>
              <a:t>AI </a:t>
            </a:r>
            <a:r>
              <a:rPr lang="zh-CN" altLang="en-US" sz="1200" dirty="0">
                <a:solidFill>
                  <a:srgbClr val="595959"/>
                </a:solidFill>
                <a:latin typeface="微软雅黑" panose="020B0503020204020204" charset="-122"/>
                <a:ea typeface="微软雅黑" panose="020B0503020204020204" charset="-122"/>
              </a:rPr>
              <a:t>机器人 </a:t>
            </a:r>
            <a:r>
              <a:rPr lang="en-US" altLang="zh-CN" sz="1200" dirty="0">
                <a:solidFill>
                  <a:srgbClr val="595959"/>
                </a:solidFill>
                <a:latin typeface="微软雅黑" panose="020B0503020204020204" charset="-122"/>
                <a:ea typeface="微软雅黑" panose="020B0503020204020204" charset="-122"/>
              </a:rPr>
              <a:t>7×24 </a:t>
            </a:r>
            <a:r>
              <a:rPr lang="zh-CN" altLang="en-US" sz="1200" dirty="0">
                <a:solidFill>
                  <a:srgbClr val="595959"/>
                </a:solidFill>
                <a:latin typeface="微软雅黑" panose="020B0503020204020204" charset="-122"/>
                <a:ea typeface="微软雅黑" panose="020B0503020204020204" charset="-122"/>
              </a:rPr>
              <a:t>小时值守，常见问题解决率超 </a:t>
            </a:r>
            <a:r>
              <a:rPr lang="en-US" altLang="zh-CN" sz="1200" dirty="0" smtClean="0">
                <a:solidFill>
                  <a:srgbClr val="595959"/>
                </a:solidFill>
                <a:latin typeface="微软雅黑" panose="020B0503020204020204" charset="-122"/>
                <a:ea typeface="微软雅黑" panose="020B0503020204020204" charset="-122"/>
              </a:rPr>
              <a:t>95%</a:t>
            </a:r>
            <a:r>
              <a:rPr lang="zh-CN" altLang="en-US" sz="1200" dirty="0">
                <a:solidFill>
                  <a:srgbClr val="595959"/>
                </a:solidFill>
                <a:latin typeface="微软雅黑" panose="020B0503020204020204" charset="-122"/>
                <a:ea typeface="微软雅黑" panose="020B0503020204020204" charset="-122"/>
              </a:rPr>
              <a:t>；复杂问题智能转接，辅助人工效率提升，处理时长缩短 </a:t>
            </a:r>
            <a:r>
              <a:rPr lang="en-US" altLang="zh-CN" sz="1200" dirty="0" smtClean="0">
                <a:solidFill>
                  <a:srgbClr val="595959"/>
                </a:solidFill>
                <a:latin typeface="微软雅黑" panose="020B0503020204020204" charset="-122"/>
                <a:ea typeface="微软雅黑" panose="020B0503020204020204" charset="-122"/>
              </a:rPr>
              <a:t>40%</a:t>
            </a:r>
            <a:r>
              <a:rPr lang="zh-CN" altLang="en-US" sz="1200" dirty="0">
                <a:solidFill>
                  <a:srgbClr val="595959"/>
                </a:solidFill>
                <a:latin typeface="微软雅黑" panose="020B0503020204020204" charset="-122"/>
                <a:ea typeface="微软雅黑" panose="020B0503020204020204" charset="-122"/>
              </a:rPr>
              <a:t>。</a:t>
            </a:r>
          </a:p>
          <a:p>
            <a:pPr marL="266700" indent="-266700" algn="just">
              <a:lnSpc>
                <a:spcPct val="150000"/>
              </a:lnSpc>
              <a:spcAft>
                <a:spcPts val="0"/>
              </a:spcAft>
              <a:buClrTx/>
              <a:buSzTx/>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数据驱动决策：全量采集多维度数据，生成可视化报表，为运营优化、策略调整提供支撑，助力精细化运营与精准决策。</a:t>
            </a:r>
            <a:endParaRPr lang="en-US" altLang="zh-CN"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1938706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JP彩页-话务系列-智能人工话务产品系列画册_2024_15"/>
          <p:cNvPicPr>
            <a:picLocks noChangeAspect="1"/>
          </p:cNvPicPr>
          <p:nvPr/>
        </p:nvPicPr>
        <p:blipFill>
          <a:blip r:embed="rId2"/>
          <a:srcRect t="8370" b="6133"/>
          <a:stretch>
            <a:fillRect/>
          </a:stretch>
        </p:blipFill>
        <p:spPr>
          <a:xfrm>
            <a:off x="0" y="863600"/>
            <a:ext cx="7556500" cy="8763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94"/>
            <a:ext cx="7556500" cy="10249812"/>
          </a:xfrm>
          <a:prstGeom prst="rect">
            <a:avLst/>
          </a:prstGeom>
        </p:spPr>
      </p:pic>
      <p:grpSp>
        <p:nvGrpSpPr>
          <p:cNvPr id="4" name="组合 3"/>
          <p:cNvGrpSpPr/>
          <p:nvPr/>
        </p:nvGrpSpPr>
        <p:grpSpPr>
          <a:xfrm>
            <a:off x="0" y="0"/>
            <a:ext cx="7556500" cy="857706"/>
            <a:chOff x="0" y="0"/>
            <a:chExt cx="7556500" cy="857706"/>
          </a:xfrm>
        </p:grpSpPr>
        <p:pic>
          <p:nvPicPr>
            <p:cNvPr id="5" name="图片 4"/>
            <p:cNvPicPr>
              <a:picLocks noChangeAspect="1"/>
            </p:cNvPicPr>
            <p:nvPr userDrawn="1"/>
          </p:nvPicPr>
          <p:blipFill rotWithShape="1">
            <a:blip r:embed="rId3">
              <a:extLst>
                <a:ext uri="{28A0092B-C50C-407E-A947-70E740481C1C}">
                  <a14:useLocalDpi xmlns:a14="http://schemas.microsoft.com/office/drawing/2010/main" val="0"/>
                </a:ext>
              </a:extLst>
            </a:blip>
            <a:srcRect b="91632"/>
            <a:stretch>
              <a:fillRect/>
            </a:stretch>
          </p:blipFill>
          <p:spPr>
            <a:xfrm>
              <a:off x="0" y="0"/>
              <a:ext cx="7556500" cy="857706"/>
            </a:xfrm>
            <a:prstGeom prst="rect">
              <a:avLst/>
            </a:prstGeom>
          </p:spPr>
        </p:pic>
        <p:sp>
          <p:nvSpPr>
            <p:cNvPr id="6" name="灯片编号占位符 3"/>
            <p:cNvSpPr txBox="1"/>
            <p:nvPr userDrawn="1"/>
          </p:nvSpPr>
          <p:spPr>
            <a:xfrm>
              <a:off x="4566346" y="607860"/>
              <a:ext cx="2286000" cy="171750"/>
            </a:xfrm>
            <a:prstGeom prst="rect">
              <a:avLst/>
            </a:prstGeom>
            <a:solidFill>
              <a:srgbClr val="606551"/>
            </a:solidFill>
          </p:spPr>
          <p:txBody>
            <a:bodyPr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smtClean="0">
                  <a:solidFill>
                    <a:schemeClr val="bg1"/>
                  </a:solidFill>
                  <a:latin typeface="黑体" panose="02010609060101010101" pitchFamily="49" charset="-122"/>
                  <a:ea typeface="黑体" panose="02010609060101010101" pitchFamily="49" charset="-122"/>
                </a:rPr>
                <a:t>智慧指挥调度产品系列</a:t>
              </a:r>
              <a:endParaRPr lang="en-US" altLang="zh-CN" sz="1200" dirty="0">
                <a:solidFill>
                  <a:schemeClr val="bg1"/>
                </a:solidFill>
                <a:latin typeface="黑体" panose="02010609060101010101" pitchFamily="49" charset="-122"/>
                <a:ea typeface="黑体" panose="02010609060101010101" pitchFamily="49" charset="-122"/>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TotalTime>
  <Words>13291</Words>
  <Application>Microsoft Office PowerPoint</Application>
  <PresentationFormat>自定义</PresentationFormat>
  <Paragraphs>196</Paragraphs>
  <Slides>19</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19</vt:i4>
      </vt:variant>
    </vt:vector>
  </HeadingPairs>
  <TitlesOfParts>
    <vt:vector size="28" baseType="lpstr">
      <vt:lpstr>方正大黑简体</vt:lpstr>
      <vt:lpstr>方正公文黑体</vt:lpstr>
      <vt:lpstr>黑体</vt:lpstr>
      <vt:lpstr>宋体</vt:lpstr>
      <vt:lpstr>微软雅黑</vt:lpstr>
      <vt:lpstr>Calibri</vt:lpstr>
      <vt:lpstr>Times New Roman</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05-综合指挥折页-单面</dc:title>
  <dc:creator>hujian</dc:creator>
  <cp:lastModifiedBy>王运飞</cp:lastModifiedBy>
  <cp:revision>128</cp:revision>
  <dcterms:created xsi:type="dcterms:W3CDTF">2021-11-12T16:25:00Z</dcterms:created>
  <dcterms:modified xsi:type="dcterms:W3CDTF">2025-12-09T02:32:59Z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2021-07-02T08:00:00Z</vt:filetime>
  </property>
  <property fmtid="{D5CDD505-2E9C-101B-9397-08002B2CF9AE}" pid="3" name="Creator">
    <vt:lpwstr>Adobe Illustrator 24.0 (Windows)</vt:lpwstr>
  </property>
  <property fmtid="{D5CDD505-2E9C-101B-9397-08002B2CF9AE}" pid="4" name="LastSaved">
    <vt:filetime>2021-11-13T08:00:00Z</vt:filetime>
  </property>
  <property fmtid="{D5CDD505-2E9C-101B-9397-08002B2CF9AE}" pid="5" name="ICV">
    <vt:lpwstr>60A62C0BA33D4A8DB3D352A41F0982D8</vt:lpwstr>
  </property>
  <property fmtid="{D5CDD505-2E9C-101B-9397-08002B2CF9AE}" pid="6" name="KSOProductBuildVer">
    <vt:lpwstr>2052-12.1.0.23542</vt:lpwstr>
  </property>
</Properties>
</file>