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6" r:id="rId2"/>
    <p:sldId id="257" r:id="rId3"/>
    <p:sldId id="279" r:id="rId4"/>
    <p:sldId id="270" r:id="rId5"/>
    <p:sldId id="280" r:id="rId6"/>
    <p:sldId id="272" r:id="rId7"/>
    <p:sldId id="269" r:id="rId8"/>
  </p:sldIdLst>
  <p:sldSz cx="7556500" cy="10261600"/>
  <p:notesSz cx="7556500" cy="10261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及公共部分" id="{A4E448EA-9377-4F85-B491-698838872931}">
          <p14:sldIdLst>
            <p14:sldId id="276"/>
            <p14:sldId id="257"/>
          </p14:sldIdLst>
        </p14:section>
        <p14:section name="投标产品功能性能" id="{1B07331B-4008-4438-88EC-47D2DFCE6EDC}">
          <p14:sldIdLst>
            <p14:sldId id="279"/>
            <p14:sldId id="270"/>
            <p14:sldId id="280"/>
            <p14:sldId id="272"/>
          </p14:sldIdLst>
        </p14:section>
        <p14:section name="封底" id="{4389FC41-E07B-42DB-8E33-8C47676A153B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71" userDrawn="1">
          <p15:clr>
            <a:srgbClr val="A4A3A4"/>
          </p15:clr>
        </p15:guide>
        <p15:guide id="2" pos="2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656"/>
    <a:srgbClr val="606551"/>
    <a:srgbClr val="5F644F"/>
    <a:srgbClr val="DDDED9"/>
    <a:srgbClr val="5E6157"/>
    <a:srgbClr val="7F8870"/>
    <a:srgbClr val="F0EDE6"/>
    <a:srgbClr val="5C644C"/>
    <a:srgbClr val="FFFFF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 showGuides="1">
      <p:cViewPr varScale="1">
        <p:scale>
          <a:sx n="75" d="100"/>
          <a:sy n="75" d="100"/>
        </p:scale>
        <p:origin x="3014" y="58"/>
      </p:cViewPr>
      <p:guideLst>
        <p:guide orient="horz" pos="2871"/>
        <p:guide pos="2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3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99770" y="1282700"/>
            <a:ext cx="6156960" cy="346329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4938395"/>
            <a:ext cx="6045200" cy="40405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2686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投标彩页模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15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灯片编号占位符 3"/>
          <p:cNvSpPr txBox="1"/>
          <p:nvPr userDrawn="1"/>
        </p:nvSpPr>
        <p:spPr>
          <a:xfrm>
            <a:off x="4174490" y="604520"/>
            <a:ext cx="2678430" cy="171450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北京佳讯飞鸿电气电气股份有限公司</a:t>
            </a:r>
          </a:p>
        </p:txBody>
      </p:sp>
      <p:sp>
        <p:nvSpPr>
          <p:cNvPr id="5" name="灯片编号占位符 1"/>
          <p:cNvSpPr>
            <a:spLocks noGrp="1"/>
          </p:cNvSpPr>
          <p:nvPr userDrawn="1"/>
        </p:nvSpPr>
        <p:spPr>
          <a:xfrm>
            <a:off x="0" y="9702800"/>
            <a:ext cx="1034827" cy="235712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‹#›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 userDrawn="1"/>
        </p:nvSpPr>
        <p:spPr>
          <a:xfrm>
            <a:off x="1034827" y="9702800"/>
            <a:ext cx="6528023" cy="23571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>
              <a:defRPr sz="1000"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</a:t>
            </a:r>
            <a:r>
              <a:rPr lang="zh-CN" altLang="en-US" sz="14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endParaRPr lang="zh-CN" altLang="en-US" sz="1400" dirty="0" smtClean="0">
              <a:solidFill>
                <a:srgbClr val="56565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4294967295"/>
          </p:nvPr>
        </p:nvSpPr>
        <p:spPr>
          <a:xfrm>
            <a:off x="1028477" y="9702800"/>
            <a:ext cx="6528023" cy="235712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>
                <a:solidFill>
                  <a:srgbClr val="5E615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智慧指挥调度全产业链综合解决方案提供商</a:t>
            </a:r>
            <a:endParaRPr lang="zh-CN" altLang="en-US" dirty="0">
              <a:solidFill>
                <a:srgbClr val="5E6157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-6350" y="9702800"/>
            <a:ext cx="1034827" cy="235712"/>
          </a:xfrm>
          <a:prstGeom prst="rect">
            <a:avLst/>
          </a:prstGeom>
        </p:spPr>
        <p:txBody>
          <a:bodyPr/>
          <a:lstStyle/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JP彩页-话务系列-智能人工话务产品系列画册_2024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5" y="-635"/>
            <a:ext cx="7572375" cy="103085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99815" y="6065520"/>
            <a:ext cx="3959225" cy="4196080"/>
          </a:xfrm>
          <a:prstGeom prst="rect">
            <a:avLst/>
          </a:prstGeom>
          <a:gradFill>
            <a:gsLst>
              <a:gs pos="0">
                <a:srgbClr val="DDDED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5240" y="6060440"/>
            <a:ext cx="3615055" cy="4222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4855" y="7035800"/>
            <a:ext cx="6929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人工台智能切</a:t>
            </a:r>
            <a:r>
              <a:rPr lang="zh-CN" altLang="en-US" sz="4000" dirty="0" smtClean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换设</a:t>
            </a:r>
            <a:r>
              <a:rPr lang="zh-CN" altLang="en-US" sz="4000" dirty="0" smtClean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备</a:t>
            </a:r>
            <a:endParaRPr lang="en-US" altLang="zh-CN" sz="4000" dirty="0" smtClean="0">
              <a:solidFill>
                <a:srgbClr val="5F644F"/>
              </a:solidFill>
              <a:latin typeface="方正大黑简体" panose="03000509000000000000" charset="-122"/>
              <a:ea typeface="方正大黑简体" panose="03000509000000000000" charset="-122"/>
              <a:cs typeface="方正大黑简体" panose="03000509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4855" y="8940800"/>
            <a:ext cx="6527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北京佳讯飞鸿电气股份有限公司</a:t>
            </a:r>
          </a:p>
        </p:txBody>
      </p:sp>
      <p:sp>
        <p:nvSpPr>
          <p:cNvPr id="6" name="矩形 5"/>
          <p:cNvSpPr/>
          <p:nvPr/>
        </p:nvSpPr>
        <p:spPr>
          <a:xfrm>
            <a:off x="811225" y="7743686"/>
            <a:ext cx="27222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飞鸿</a:t>
            </a:r>
            <a:r>
              <a:rPr lang="en-US" altLang="zh-CN" sz="2800" dirty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9000M-SC</a:t>
            </a:r>
            <a:endParaRPr lang="zh-CN" altLang="en-US" sz="2800" dirty="0">
              <a:solidFill>
                <a:srgbClr val="5F644F"/>
              </a:solidFill>
              <a:latin typeface="方正大黑简体" panose="03000509000000000000" charset="-122"/>
              <a:ea typeface="方正大黑简体" panose="03000509000000000000" charset="-122"/>
              <a:cs typeface="方正大黑简体" panose="03000509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JP彩页-话务系列-智能人工话务产品系列画册_2024_2"/>
          <p:cNvPicPr>
            <a:picLocks noChangeAspect="1"/>
          </p:cNvPicPr>
          <p:nvPr/>
        </p:nvPicPr>
        <p:blipFill>
          <a:blip r:embed="rId2"/>
          <a:srcRect t="8370" b="6295"/>
          <a:stretch>
            <a:fillRect/>
          </a:stretch>
        </p:blipFill>
        <p:spPr>
          <a:xfrm>
            <a:off x="0" y="863600"/>
            <a:ext cx="7556500" cy="87464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461726765744d6f64756c65223a20226b6f6e6c696e65666f6e7473220a7d0a"/>
          <p:cNvSpPr txBox="1"/>
          <p:nvPr/>
        </p:nvSpPr>
        <p:spPr>
          <a:xfrm>
            <a:off x="501650" y="10922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产品概述</a:t>
            </a:r>
          </a:p>
        </p:txBody>
      </p:sp>
      <p:sp>
        <p:nvSpPr>
          <p:cNvPr id="5" name="文本框 4" descr="7b0a20202020227461726765744d6f64756c65223a20226b6f6e6c696e65666f6e7473220a7d0a"/>
          <p:cNvSpPr txBox="1"/>
          <p:nvPr/>
        </p:nvSpPr>
        <p:spPr>
          <a:xfrm>
            <a:off x="577849" y="1549827"/>
            <a:ext cx="47161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飞鸿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9000M-SC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型人工台智能切换设备用于通信设备与外部线路之间配线的引入、连接、测量、转换。可实现外部通信线路（音频线路和数字线路）在两套互为备用的通信设备之间进行快速转换连接，完成通信设备的主机与备机之间的切换。切换控制可通过手动控制、多单元级联控制和远程遥控方式来实现。利用机柜内配置的测量仪表和试验测试单元可对设备、线路、终端进行测量、试验，便于日常的维护和故障处理。</a:t>
            </a:r>
            <a:endParaRPr lang="en-US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7" name="文本框 6" descr="7b0a20202020227461726765744d6f64756c65223a20226b6f6e6c696e65666f6e7473220a7d0a"/>
          <p:cNvSpPr txBox="1"/>
          <p:nvPr/>
        </p:nvSpPr>
        <p:spPr>
          <a:xfrm>
            <a:off x="501650" y="35306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》典型配置</a:t>
            </a:r>
            <a:endParaRPr lang="en-US" altLang="zh-CN" sz="2000" b="1" dirty="0">
              <a:solidFill>
                <a:srgbClr val="5A614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8" name="文本框 7" descr="7b0a20202020227461726765744d6f64756c65223a20226b6f6e6c696e65666f6e7473220a7d0a"/>
          <p:cNvSpPr txBox="1"/>
          <p:nvPr/>
        </p:nvSpPr>
        <p:spPr>
          <a:xfrm>
            <a:off x="501648" y="595122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》产</a:t>
            </a:r>
            <a:r>
              <a:rPr lang="zh-CN" altLang="en-US" sz="2000" b="1" dirty="0" smtClean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品单元功能</a:t>
            </a:r>
            <a:endParaRPr lang="zh-CN" altLang="en-US" sz="2000" b="1" dirty="0">
              <a:solidFill>
                <a:srgbClr val="5A614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1649" y="3902547"/>
            <a:ext cx="6574155" cy="1998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飞鸿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9000M-SC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人工台智能切换设备主要由以下几个单元组成：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FH9000M-XTDY-1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系统供电单元；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FH9000M-YPZD-192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音频切换单元；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FH9000M-YPZD-96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音频切换单元；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FH9000M-SSZD-48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数字切换单元；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FH9000M-SSZD-24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数字切换单元；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FH9000M-RJKZ-1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软件控制单元；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79230" y="1038634"/>
            <a:ext cx="6247020" cy="479179"/>
            <a:chOff x="0" y="21265"/>
            <a:chExt cx="3778250" cy="479179"/>
          </a:xfrm>
        </p:grpSpPr>
        <p:sp>
          <p:nvSpPr>
            <p:cNvPr id="13" name="矩形 12"/>
            <p:cNvSpPr/>
            <p:nvPr/>
          </p:nvSpPr>
          <p:spPr>
            <a:xfrm>
              <a:off x="0" y="21265"/>
              <a:ext cx="3778250" cy="393065"/>
            </a:xfrm>
            <a:prstGeom prst="rect">
              <a:avLst/>
            </a:prstGeom>
            <a:solidFill>
              <a:srgbClr val="5C6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文本框 2"/>
            <p:cNvSpPr txBox="1">
              <a:spLocks noChangeArrowheads="1"/>
            </p:cNvSpPr>
            <p:nvPr/>
          </p:nvSpPr>
          <p:spPr bwMode="auto">
            <a:xfrm>
              <a:off x="0" y="22289"/>
              <a:ext cx="3581400" cy="4781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人工台智能切换设备（型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号：飞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鸿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9000M-SC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zh-CN" sz="1100" b="1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01649" y="6348274"/>
            <a:ext cx="6707505" cy="3231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FH9000M-XTDY-1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系统供电单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系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统供电单元为切换单元提供工作电源。每台供电单元配置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块电源盘，每块电源盘可为一台切换单元提供电源。供电单元内配置一块电源监测盘，用于对单元内的电源盘进行监测管理，并将电源盘工作状态数据通过网络接口上传至软件控制单元。监测盘面板配有一块彩色触摸屏，用来显示单元内各电源盘的工作状态及电压、电流等数值，并通过该触摸屏可对供电单元进行参数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设置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及信息查询。供电单元使用双路直流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48V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输入，保证了设备的可靠性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飞鸿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9000M-YPZD-96/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飞鸿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9000M-YPZD-192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音频切换单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zh-CN" altLang="en-US" sz="1200" b="1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音频切换单元内配有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块控制盘和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块转换盘。控制盘用于切换控制操作。可实现手动切换操作、远程遥控切换操作、设备级联切换操作。转换盘用于音频线路的切换，每块转换盘可实现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路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814" y="1626870"/>
            <a:ext cx="117157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461726765744d6f64756c65223a20226b6f6e6c696e65666f6e7473220a7d0a"/>
          <p:cNvSpPr txBox="1"/>
          <p:nvPr/>
        </p:nvSpPr>
        <p:spPr>
          <a:xfrm>
            <a:off x="501650" y="10922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产品概述</a:t>
            </a:r>
          </a:p>
        </p:txBody>
      </p:sp>
      <p:sp>
        <p:nvSpPr>
          <p:cNvPr id="8" name="文本框 7" descr="7b0a20202020227461726765744d6f64756c65223a20226b6f6e6c696e65666f6e7473220a7d0a"/>
          <p:cNvSpPr txBox="1"/>
          <p:nvPr/>
        </p:nvSpPr>
        <p:spPr>
          <a:xfrm>
            <a:off x="520700" y="625602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》产</a:t>
            </a:r>
            <a:r>
              <a:rPr lang="zh-CN" altLang="en-US" sz="2000" b="1" dirty="0" smtClean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品功能</a:t>
            </a:r>
            <a:endParaRPr lang="zh-CN" altLang="en-US" sz="2000" b="1" dirty="0">
              <a:solidFill>
                <a:srgbClr val="5A614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9230" y="1038634"/>
            <a:ext cx="6247020" cy="479179"/>
            <a:chOff x="0" y="21265"/>
            <a:chExt cx="3778250" cy="479179"/>
          </a:xfrm>
        </p:grpSpPr>
        <p:sp>
          <p:nvSpPr>
            <p:cNvPr id="16" name="矩形 15"/>
            <p:cNvSpPr/>
            <p:nvPr/>
          </p:nvSpPr>
          <p:spPr>
            <a:xfrm>
              <a:off x="0" y="21265"/>
              <a:ext cx="3778250" cy="393065"/>
            </a:xfrm>
            <a:prstGeom prst="rect">
              <a:avLst/>
            </a:prstGeom>
            <a:solidFill>
              <a:srgbClr val="5C6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文本框 2"/>
            <p:cNvSpPr txBox="1">
              <a:spLocks noChangeArrowheads="1"/>
            </p:cNvSpPr>
            <p:nvPr/>
          </p:nvSpPr>
          <p:spPr bwMode="auto">
            <a:xfrm>
              <a:off x="0" y="22289"/>
              <a:ext cx="3581400" cy="4781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人工台智能切换设备（型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号：飞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鸿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9000M-SC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zh-CN" sz="1100" b="1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9745" y="1488619"/>
            <a:ext cx="6707505" cy="47089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频线路的切换，整个单元可最大实现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192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路音频线路的切换。可以根据配置容量选择音频切换单元，单个切换单元支持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96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192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线两种。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鸿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9000M-SZZD-24/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飞鸿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9000M-SZZD-48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字切换单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数字切换单元内配有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块控制盘和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块转换盘。控制盘用于切换控制操作。可实现手动切换操作、远程遥控切换操作、设备级联切换操作。转换盘用于数字线路的切换，每块转换盘可实现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线路的切换，整个单元最大可实现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线路的切换。</a:t>
            </a:r>
          </a:p>
          <a:p>
            <a:pPr algn="just">
              <a:lnSpc>
                <a:spcPct val="200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可以根据配置容量选择数字切换单元，单个切换单元支持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24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线路和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线路两种。</a:t>
            </a: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FH9000M-RJKZ-1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软件控制单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zh-CN" altLang="en-US" sz="1200" b="1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软件控制单元由遥控主机和遥控终端组成。遥控主机用于对各遥控终端发送遥控切换命令，并收集各遥控终端采集的数据信息，在显示屏上实时显示各切换单元的工作状态。遥控终端用于接收遥控主机的指令，对所控制的切换单元进行遥控操作，并实时监测切换单元的工作状态，将信息上传至遥控主机。遥控主机与遥控终端之间使用双通道双模式的通信方式，即可使用局域网接口通信，也可使用共线式音频通道通信，保证了系统的安全性和可靠性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1648" y="6635332"/>
            <a:ext cx="6629401" cy="299126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支持“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一键式”自动倒换或通过管理软件和音频线缆通道远程遥控的方式自动、人工及定时倒换，在两套互为主备用的人工交换机之间进行快速倒换时间≤</a:t>
            </a:r>
            <a:r>
              <a:rPr lang="en-US" altLang="zh-CN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10ms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1200" b="1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用户框可以实现组成混合业务插箱，支持模拟用户板和数字用户板混插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设备具备系统断电保护功能，系统断电时，保持当前线路状态，具备当前音频线路和数字线路的正常通信功能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设备支持扩展级联，主控系统可控制最大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个扩展系统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持音频线路和数字线路，包括话务员线、共电专线、磁石中继、环路中继、模拟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2100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等音频线路的切换功能和数字中继、数字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2100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、数字共电等数字线路的切换功能；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7b0a20202020227461726765744d6f64756c65223a20226b6f6e6c696e65666f6e7473220a7d0a"/>
          <p:cNvSpPr txBox="1"/>
          <p:nvPr/>
        </p:nvSpPr>
        <p:spPr>
          <a:xfrm>
            <a:off x="520700" y="1547316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》产品参数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5450" y="1966416"/>
            <a:ext cx="6707505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lvl="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设备支持单框音频线路最大输入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384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线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设备支持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单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框数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字（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）线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路最大输入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96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b="1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源及功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耗：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直流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-48V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，电压允许波动范围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36V~72V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单台切换设备功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耗：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静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态：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4.5W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；切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换状态：音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频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字线路切换设备≤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50W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</a:p>
          <a:p>
            <a:pPr marL="26670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切换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：“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一键式”自动倒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换，在两套互为主备用的人工交换机之间进行快速倒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换时间≤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10ms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altLang="zh-CN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E1</a:t>
            </a: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</a:t>
            </a: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口：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持速率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2Mbps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8Mbps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32Mbps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等；</a:t>
            </a: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外形尺寸：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音频、数字线路切换单元均为 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4U 19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英寸标准插箱结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构；</a:t>
            </a:r>
          </a:p>
          <a:p>
            <a:pPr marL="266700" lvl="0" indent="-2667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b="1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绝缘电阻：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当温度为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～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35℃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，相对湿度为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％～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，大气压力为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86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～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106Kpa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时，两线间、线对地间及外线端子对地间绝缘电阻不小于</a:t>
            </a:r>
            <a:r>
              <a:rPr lang="en-US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500MΩ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</a:p>
          <a:p>
            <a:pPr marL="266700" indent="-266700" algn="just">
              <a:lnSpc>
                <a:spcPct val="200000"/>
              </a:lnSpc>
              <a:buFont typeface="Wingdings" panose="05000000000000000000" pitchFamily="2" charset="2"/>
              <a:buChar char=""/>
            </a:pPr>
            <a:r>
              <a:rPr lang="zh-CN" altLang="en-US" sz="12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耐压强度：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在温度为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～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35℃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，相对湿度为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％～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，大气压力为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86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～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106Kpa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条件下，两线间、线对地间及外线端子对地间能承受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AC50Hz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500V(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有效值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分钟不发生击穿及闪络现象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9230" y="1038634"/>
            <a:ext cx="6247020" cy="479179"/>
            <a:chOff x="0" y="21265"/>
            <a:chExt cx="3778250" cy="479179"/>
          </a:xfrm>
        </p:grpSpPr>
        <p:sp>
          <p:nvSpPr>
            <p:cNvPr id="5" name="矩形 4"/>
            <p:cNvSpPr/>
            <p:nvPr/>
          </p:nvSpPr>
          <p:spPr>
            <a:xfrm>
              <a:off x="0" y="21265"/>
              <a:ext cx="3778250" cy="393065"/>
            </a:xfrm>
            <a:prstGeom prst="rect">
              <a:avLst/>
            </a:prstGeom>
            <a:solidFill>
              <a:srgbClr val="5C6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" name="文本框 2"/>
            <p:cNvSpPr txBox="1">
              <a:spLocks noChangeArrowheads="1"/>
            </p:cNvSpPr>
            <p:nvPr/>
          </p:nvSpPr>
          <p:spPr bwMode="auto">
            <a:xfrm>
              <a:off x="0" y="22289"/>
              <a:ext cx="3581400" cy="4781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人工台智能切换设备（型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号：飞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鸿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9000M-SC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zh-CN" sz="1100" b="1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JP彩页-话务系列-智能人工话务产品系列画册_2024_15"/>
          <p:cNvPicPr>
            <a:picLocks noChangeAspect="1"/>
          </p:cNvPicPr>
          <p:nvPr/>
        </p:nvPicPr>
        <p:blipFill>
          <a:blip r:embed="rId2"/>
          <a:srcRect t="8370" b="6133"/>
          <a:stretch>
            <a:fillRect/>
          </a:stretch>
        </p:blipFill>
        <p:spPr>
          <a:xfrm>
            <a:off x="0" y="863600"/>
            <a:ext cx="7556500" cy="8763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4"/>
            <a:ext cx="7556500" cy="102498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6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1689</Words>
  <Application>Microsoft Office PowerPoint</Application>
  <PresentationFormat>自定义</PresentationFormat>
  <Paragraphs>47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方正大黑简体</vt:lpstr>
      <vt:lpstr>方正公文黑体</vt:lpstr>
      <vt:lpstr>黑体</vt:lpstr>
      <vt:lpstr>宋体</vt:lpstr>
      <vt:lpstr>微软雅黑</vt:lpstr>
      <vt:lpstr>Calibri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05-综合指挥折页-单面</dc:title>
  <dc:creator>hujian</dc:creator>
  <cp:lastModifiedBy>潘福义</cp:lastModifiedBy>
  <cp:revision>96</cp:revision>
  <dcterms:created xsi:type="dcterms:W3CDTF">2021-11-12T16:25:00Z</dcterms:created>
  <dcterms:modified xsi:type="dcterms:W3CDTF">2025-12-08T13:47:26Z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2021-07-02T08:00:00Z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2021-11-13T08:00:00Z</vt:filetime>
  </property>
  <property fmtid="{D5CDD505-2E9C-101B-9397-08002B2CF9AE}" pid="5" name="ICV">
    <vt:lpwstr>60A62C0BA33D4A8DB3D352A41F0982D8</vt:lpwstr>
  </property>
  <property fmtid="{D5CDD505-2E9C-101B-9397-08002B2CF9AE}" pid="6" name="KSOProductBuildVer">
    <vt:lpwstr>2052-12.1.0.23542</vt:lpwstr>
  </property>
</Properties>
</file>