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76" r:id="rId2"/>
    <p:sldId id="257" r:id="rId3"/>
    <p:sldId id="279" r:id="rId4"/>
    <p:sldId id="280" r:id="rId5"/>
    <p:sldId id="272" r:id="rId6"/>
    <p:sldId id="269" r:id="rId7"/>
  </p:sldIdLst>
  <p:sldSz cx="7556500" cy="10261600"/>
  <p:notesSz cx="7556500" cy="10261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及公共部分" id="{A4E448EA-9377-4F85-B491-698838872931}">
          <p14:sldIdLst>
            <p14:sldId id="276"/>
            <p14:sldId id="257"/>
          </p14:sldIdLst>
        </p14:section>
        <p14:section name="投标产品功能性能" id="{1B07331B-4008-4438-88EC-47D2DFCE6EDC}">
          <p14:sldIdLst>
            <p14:sldId id="279"/>
            <p14:sldId id="280"/>
            <p14:sldId id="272"/>
          </p14:sldIdLst>
        </p14:section>
        <p14:section name="封底" id="{4389FC41-E07B-42DB-8E33-8C47676A153B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71" userDrawn="1">
          <p15:clr>
            <a:srgbClr val="A4A3A4"/>
          </p15:clr>
        </p15:guide>
        <p15:guide id="2" pos="2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5656"/>
    <a:srgbClr val="606551"/>
    <a:srgbClr val="5F644F"/>
    <a:srgbClr val="DDDED9"/>
    <a:srgbClr val="5E6157"/>
    <a:srgbClr val="7F8870"/>
    <a:srgbClr val="F0EDE6"/>
    <a:srgbClr val="5C644C"/>
    <a:srgbClr val="FFFFFF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0"/>
  </p:normalViewPr>
  <p:slideViewPr>
    <p:cSldViewPr showGuides="1">
      <p:cViewPr varScale="1">
        <p:scale>
          <a:sx n="77" d="100"/>
          <a:sy n="77" d="100"/>
        </p:scale>
        <p:origin x="3226" y="62"/>
      </p:cViewPr>
      <p:guideLst>
        <p:guide orient="horz" pos="2871"/>
        <p:guide pos="2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148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280268" y="0"/>
            <a:ext cx="3274483" cy="5148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320"/>
            </a:lvl1pPr>
          </a:lstStyle>
          <a:p>
            <a:fld id="{0F9B84EA-7D68-4D60-9CB1-D50884785D1C}" type="datetimeFigureOut">
              <a:rPr lang="zh-CN" altLang="en-US" smtClean="0"/>
              <a:t>2025/12/9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46739"/>
            <a:ext cx="3274483" cy="5148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280268" y="9746739"/>
            <a:ext cx="3274483" cy="5148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32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1600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148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1486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2025/12/9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99770" y="1282700"/>
            <a:ext cx="6156960" cy="346329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55650" y="4938395"/>
            <a:ext cx="6045200" cy="404050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46739"/>
            <a:ext cx="3274483" cy="5148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280268" y="9746739"/>
            <a:ext cx="3274483" cy="5148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1648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投标彩页模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7556500" cy="857706"/>
            <a:chOff x="0" y="0"/>
            <a:chExt cx="7556500" cy="857706"/>
          </a:xfrm>
        </p:grpSpPr>
        <p:pic>
          <p:nvPicPr>
            <p:cNvPr id="11" name="图片 10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1632"/>
            <a:stretch>
              <a:fillRect/>
            </a:stretch>
          </p:blipFill>
          <p:spPr>
            <a:xfrm>
              <a:off x="0" y="0"/>
              <a:ext cx="7556500" cy="857706"/>
            </a:xfrm>
            <a:prstGeom prst="rect">
              <a:avLst/>
            </a:prstGeom>
          </p:spPr>
        </p:pic>
        <p:sp>
          <p:nvSpPr>
            <p:cNvPr id="15" name="灯片编号占位符 3"/>
            <p:cNvSpPr txBox="1"/>
            <p:nvPr userDrawn="1"/>
          </p:nvSpPr>
          <p:spPr>
            <a:xfrm>
              <a:off x="4566346" y="607860"/>
              <a:ext cx="2286000" cy="171750"/>
            </a:xfrm>
            <a:prstGeom prst="rect">
              <a:avLst/>
            </a:prstGeom>
            <a:solidFill>
              <a:srgbClr val="606551"/>
            </a:solidFill>
          </p:spPr>
          <p:txBody>
            <a:bodyPr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智慧指挥调度产品系列</a:t>
              </a:r>
              <a:endParaRPr lang="en-US" altLang="zh-CN" sz="1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" name="灯片编号占位符 3"/>
          <p:cNvSpPr txBox="1"/>
          <p:nvPr userDrawn="1"/>
        </p:nvSpPr>
        <p:spPr>
          <a:xfrm>
            <a:off x="4174490" y="604520"/>
            <a:ext cx="2678430" cy="171450"/>
          </a:xfrm>
          <a:prstGeom prst="rect">
            <a:avLst/>
          </a:prstGeom>
          <a:solidFill>
            <a:srgbClr val="606551"/>
          </a:solidFill>
        </p:spPr>
        <p:txBody>
          <a:bodyPr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北京佳讯飞鸿电气电气股份有限公司</a:t>
            </a:r>
          </a:p>
        </p:txBody>
      </p:sp>
      <p:sp>
        <p:nvSpPr>
          <p:cNvPr id="5" name="灯片编号占位符 1"/>
          <p:cNvSpPr>
            <a:spLocks noGrp="1"/>
          </p:cNvSpPr>
          <p:nvPr userDrawn="1"/>
        </p:nvSpPr>
        <p:spPr>
          <a:xfrm>
            <a:off x="0" y="9702800"/>
            <a:ext cx="1034827" cy="235712"/>
          </a:xfrm>
          <a:prstGeom prst="rect">
            <a:avLst/>
          </a:prstGeom>
          <a:solidFill>
            <a:srgbClr val="606551"/>
          </a:solidFill>
        </p:spPr>
        <p:txBody>
          <a:bodyPr anchor="ctr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1C8817-C051-4254-8447-C87145F9D410}" type="slidenum">
              <a:rPr lang="en-US" altLang="zh-CN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‹#›</a:t>
            </a:fld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页脚占位符 2"/>
          <p:cNvSpPr>
            <a:spLocks noGrp="1"/>
          </p:cNvSpPr>
          <p:nvPr userDrawn="1"/>
        </p:nvSpPr>
        <p:spPr>
          <a:xfrm>
            <a:off x="1034827" y="9702800"/>
            <a:ext cx="6528023" cy="23571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>
              <a:defRPr sz="1000"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00" smtClean="0">
                <a:solidFill>
                  <a:srgbClr val="5656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智慧指挥调度全产业链综合解决方案提供</a:t>
            </a:r>
            <a:r>
              <a:rPr lang="zh-CN" altLang="en-US" sz="1400" smtClean="0">
                <a:solidFill>
                  <a:srgbClr val="5656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商</a:t>
            </a:r>
            <a:endParaRPr lang="zh-CN" altLang="en-US" sz="1400" dirty="0" smtClean="0">
              <a:solidFill>
                <a:srgbClr val="56565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4294967295"/>
          </p:nvPr>
        </p:nvSpPr>
        <p:spPr>
          <a:xfrm>
            <a:off x="1028477" y="9702800"/>
            <a:ext cx="6528023" cy="235712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 smtClean="0">
                <a:solidFill>
                  <a:srgbClr val="5E6157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智慧指挥调度全产业链综合解决方案提供商</a:t>
            </a:r>
            <a:endParaRPr lang="zh-CN" altLang="en-US" dirty="0">
              <a:solidFill>
                <a:srgbClr val="5E6157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4294967295"/>
          </p:nvPr>
        </p:nvSpPr>
        <p:spPr>
          <a:xfrm>
            <a:off x="-6350" y="9702800"/>
            <a:ext cx="1034827" cy="235712"/>
          </a:xfrm>
          <a:prstGeom prst="rect">
            <a:avLst/>
          </a:prstGeom>
        </p:spPr>
        <p:txBody>
          <a:bodyPr/>
          <a:lstStyle/>
          <a:p>
            <a:pPr algn="ctr"/>
            <a:fld id="{991C8817-C051-4254-8447-C87145F9D410}" type="slidenum">
              <a:rPr lang="en-US" altLang="zh-CN" sz="160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fld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 descr="JP彩页-话务系列-智能人工话务产品系列画册_2024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75" y="-635"/>
            <a:ext cx="7572375" cy="1030859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99815" y="6065520"/>
            <a:ext cx="3959225" cy="4196080"/>
          </a:xfrm>
          <a:prstGeom prst="rect">
            <a:avLst/>
          </a:prstGeom>
          <a:gradFill>
            <a:gsLst>
              <a:gs pos="0">
                <a:srgbClr val="DDDED9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-15240" y="6060440"/>
            <a:ext cx="3615055" cy="4222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44855" y="7035800"/>
            <a:ext cx="69297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5F644F"/>
                </a:solidFill>
                <a:latin typeface="方正大黑简体" panose="03000509000000000000" charset="-122"/>
                <a:ea typeface="方正大黑简体" panose="03000509000000000000" charset="-122"/>
                <a:cs typeface="方正大黑简体" panose="03000509000000000000" charset="-122"/>
              </a:rPr>
              <a:t>人工台前</a:t>
            </a:r>
            <a:r>
              <a:rPr lang="zh-CN" altLang="en-US" sz="4000" dirty="0" smtClean="0">
                <a:solidFill>
                  <a:srgbClr val="5F644F"/>
                </a:solidFill>
                <a:latin typeface="方正大黑简体" panose="03000509000000000000" charset="-122"/>
                <a:ea typeface="方正大黑简体" panose="03000509000000000000" charset="-122"/>
                <a:cs typeface="方正大黑简体" panose="03000509000000000000" charset="-122"/>
              </a:rPr>
              <a:t>台</a:t>
            </a:r>
            <a:endParaRPr lang="zh-CN" altLang="en-US" sz="4000" dirty="0">
              <a:solidFill>
                <a:srgbClr val="5F644F"/>
              </a:solidFill>
              <a:latin typeface="方正大黑简体" panose="03000509000000000000" charset="-122"/>
              <a:ea typeface="方正大黑简体" panose="03000509000000000000" charset="-122"/>
              <a:cs typeface="方正大黑简体" panose="03000509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4855" y="8940800"/>
            <a:ext cx="65271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400">
                <a:solidFill>
                  <a:srgbClr val="5F644F"/>
                </a:solidFill>
                <a:latin typeface="方正大黑简体" panose="03000509000000000000" charset="-122"/>
                <a:ea typeface="方正大黑简体" panose="03000509000000000000" charset="-122"/>
                <a:cs typeface="方正大黑简体" panose="03000509000000000000" charset="-122"/>
              </a:rPr>
              <a:t>北京佳讯飞鸿电气股份有限公司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JP彩页-话务系列-智能人工话务产品系列画册_2024_2"/>
          <p:cNvPicPr>
            <a:picLocks noChangeAspect="1"/>
          </p:cNvPicPr>
          <p:nvPr/>
        </p:nvPicPr>
        <p:blipFill>
          <a:blip r:embed="rId2"/>
          <a:srcRect t="8370" b="6295"/>
          <a:stretch>
            <a:fillRect/>
          </a:stretch>
        </p:blipFill>
        <p:spPr>
          <a:xfrm>
            <a:off x="0" y="863600"/>
            <a:ext cx="7556500" cy="87464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461726765744d6f64756c65223a20226b6f6e6c696e65666f6e7473220a7d0a"/>
          <p:cNvSpPr txBox="1"/>
          <p:nvPr/>
        </p:nvSpPr>
        <p:spPr>
          <a:xfrm>
            <a:off x="501650" y="1092200"/>
            <a:ext cx="47923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5A6149"/>
                </a:solidFill>
                <a:latin typeface="微软雅黑" panose="020B0503020204020204" charset="-122"/>
                <a:ea typeface="微软雅黑" panose="020B0503020204020204" charset="-122"/>
                <a:sym typeface="方正公文黑体" panose="02000500000000000000" charset="-122"/>
              </a:rPr>
              <a:t>产品概述</a:t>
            </a:r>
          </a:p>
        </p:txBody>
      </p:sp>
      <p:sp>
        <p:nvSpPr>
          <p:cNvPr id="5" name="文本框 4" descr="7b0a20202020227461726765744d6f64756c65223a20226b6f6e6c696e65666f6e7473220a7d0a"/>
          <p:cNvSpPr txBox="1"/>
          <p:nvPr/>
        </p:nvSpPr>
        <p:spPr>
          <a:xfrm>
            <a:off x="501649" y="1484477"/>
            <a:ext cx="3810565" cy="4512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>
              <a:lnSpc>
                <a:spcPct val="133000"/>
              </a:lnSpc>
            </a:pPr>
            <a:r>
              <a:rPr lang="zh-CN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人工台前台采用自主可控台式机安装配套话务台软件的技术形式，配套话务终端控制单元、双耳机接线盒和话务员专用耳机等附件，主要用于实现话务台和班长台功能。</a:t>
            </a:r>
          </a:p>
          <a:p>
            <a:pPr indent="266700" algn="just">
              <a:lnSpc>
                <a:spcPct val="133000"/>
              </a:lnSpc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人工台前台支持人工查号、人工转接、多方会议等业务模式。支持呼叫接续、呼叫转接、呼叫合并、呼叫拆分、呼叫传送、席间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联络、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交叉操作、接续暂存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功能话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务功能。支持“一键式”自动切换功能或由软件系统控制自动、人工及定时切换。人工台交换机支持双电源热备份，所有板件支持双重配置、热备份保护，人工台前台支持双网口热备。</a:t>
            </a:r>
          </a:p>
          <a:p>
            <a:pPr indent="266700" algn="just">
              <a:lnSpc>
                <a:spcPct val="133000"/>
              </a:lnSpc>
            </a:pPr>
            <a:r>
              <a:rPr lang="zh-CN" altLang="zh-CN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人工</a:t>
            </a:r>
            <a:r>
              <a:rPr lang="zh-CN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台前台设备支持主备切换工作模式，每两台人工台前台配一个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HDMI KVM</a:t>
            </a:r>
            <a:r>
              <a:rPr lang="zh-CN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切换器，用于两台主机共享一套键盘、鼠标、显示器，以实现两个话务台主备切换。</a:t>
            </a:r>
          </a:p>
          <a:p>
            <a:pPr indent="266700" algn="just">
              <a:lnSpc>
                <a:spcPct val="133000"/>
              </a:lnSpc>
            </a:pPr>
            <a:r>
              <a:rPr lang="zh-CN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人工台前台设备支持双网络备份工作模式，人工台前台与人工台交换机采用双网直接连接，消除单点故障，以提高系统的可靠性。</a:t>
            </a:r>
            <a:endParaRPr lang="en-US" altLang="zh-CN" sz="12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sym typeface="方正公文黑体" panose="0200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47126" y="4764405"/>
            <a:ext cx="1574324" cy="213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7970"/>
            <a:r>
              <a:rPr lang="zh-CN" altLang="en-US" sz="8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人工台前台示意图</a:t>
            </a:r>
            <a:endParaRPr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 descr="7b0a20202020227461726765744d6f64756c65223a20226b6f6e6c696e65666f6e7473220a7d0a"/>
          <p:cNvSpPr txBox="1"/>
          <p:nvPr/>
        </p:nvSpPr>
        <p:spPr>
          <a:xfrm>
            <a:off x="501649" y="6045200"/>
            <a:ext cx="47923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5A6149"/>
                </a:solidFill>
                <a:latin typeface="微软雅黑" panose="020B0503020204020204" charset="-122"/>
                <a:ea typeface="微软雅黑" panose="020B0503020204020204" charset="-122"/>
                <a:sym typeface="方正公文黑体" panose="02000500000000000000" charset="-122"/>
              </a:rPr>
              <a:t>》设备配置</a:t>
            </a:r>
            <a:endParaRPr lang="en-US" altLang="zh-CN" sz="2000" b="1" dirty="0">
              <a:solidFill>
                <a:srgbClr val="5A6149"/>
              </a:solidFill>
              <a:latin typeface="微软雅黑" panose="020B0503020204020204" charset="-122"/>
              <a:ea typeface="微软雅黑" panose="020B0503020204020204" charset="-122"/>
              <a:sym typeface="方正公文黑体" panose="02000500000000000000" charset="-122"/>
            </a:endParaRPr>
          </a:p>
        </p:txBody>
      </p:sp>
      <p:sp>
        <p:nvSpPr>
          <p:cNvPr id="8" name="文本框 7" descr="7b0a20202020227461726765744d6f64756c65223a20226b6f6e6c696e65666f6e7473220a7d0a"/>
          <p:cNvSpPr txBox="1"/>
          <p:nvPr/>
        </p:nvSpPr>
        <p:spPr>
          <a:xfrm>
            <a:off x="579230" y="7386186"/>
            <a:ext cx="47923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5A6149"/>
                </a:solidFill>
                <a:latin typeface="微软雅黑" panose="020B0503020204020204" charset="-122"/>
                <a:ea typeface="微软雅黑" panose="020B0503020204020204" charset="-122"/>
                <a:sym typeface="方正公文黑体" panose="02000500000000000000" charset="-122"/>
              </a:rPr>
              <a:t>》产品参数</a:t>
            </a:r>
          </a:p>
        </p:txBody>
      </p:sp>
      <p:sp>
        <p:nvSpPr>
          <p:cNvPr id="11" name="矩形 10"/>
          <p:cNvSpPr/>
          <p:nvPr/>
        </p:nvSpPr>
        <p:spPr>
          <a:xfrm>
            <a:off x="501649" y="6471786"/>
            <a:ext cx="65741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设备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硬件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参数：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飞腾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D2000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核，主频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2.3GHZ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；内存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8G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；硬盘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1TSSD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；独立显卡，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2G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显存；显示器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23.8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英寸；预装麒麟操作系统、话务终端软件：含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个话务终端控制单元、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个耳机接线盒、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个耳机。</a:t>
            </a:r>
            <a:endParaRPr lang="zh-CN" altLang="zh-CN" sz="12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79230" y="1038635"/>
            <a:ext cx="5104020" cy="452346"/>
            <a:chOff x="0" y="21265"/>
            <a:chExt cx="3778250" cy="479179"/>
          </a:xfrm>
        </p:grpSpPr>
        <p:sp>
          <p:nvSpPr>
            <p:cNvPr id="13" name="矩形 12"/>
            <p:cNvSpPr/>
            <p:nvPr/>
          </p:nvSpPr>
          <p:spPr>
            <a:xfrm>
              <a:off x="0" y="21265"/>
              <a:ext cx="3778250" cy="393065"/>
            </a:xfrm>
            <a:prstGeom prst="rect">
              <a:avLst/>
            </a:prstGeom>
            <a:solidFill>
              <a:srgbClr val="5C64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" name="文本框 2"/>
            <p:cNvSpPr txBox="1">
              <a:spLocks noChangeArrowheads="1"/>
            </p:cNvSpPr>
            <p:nvPr/>
          </p:nvSpPr>
          <p:spPr bwMode="auto">
            <a:xfrm>
              <a:off x="0" y="22289"/>
              <a:ext cx="3581400" cy="47815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人工台前台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（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飞鸿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9000M-OMT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）</a:t>
              </a:r>
              <a:endParaRPr lang="zh-CN" sz="1100" b="1" kern="100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501649" y="7737658"/>
            <a:ext cx="6707505" cy="14773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66700" indent="-266700" algn="just">
              <a:lnSpc>
                <a:spcPct val="15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"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支持同时处理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个话单窗口，显示全部用户、中继线的忙、半忙、闲、闭塞状态；出中继可手动控制选择呼出线路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en-US" altLang="zh-CN" sz="1200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indent="-266700" algn="just">
              <a:lnSpc>
                <a:spcPct val="15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"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支持座席间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联络、断电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恢复、即时回放、合并和拆分窗口、座席间话单传送、共享话单、电子白板、白板信息自动关联、个性化信息显示、座席间短消息、预约话单、定组话单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；交叉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操作、接续暂存功能。</a:t>
            </a:r>
            <a:endParaRPr lang="zh-CN" altLang="zh-CN" sz="12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图片 15"/>
          <p:cNvPicPr/>
          <p:nvPr/>
        </p:nvPicPr>
        <p:blipFill>
          <a:blip r:embed="rId2"/>
          <a:stretch>
            <a:fillRect/>
          </a:stretch>
        </p:blipFill>
        <p:spPr>
          <a:xfrm>
            <a:off x="4334893" y="2344352"/>
            <a:ext cx="2860416" cy="23013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1650" y="1084282"/>
            <a:ext cx="6707505" cy="39703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66700" indent="-266700" algn="just">
              <a:lnSpc>
                <a:spcPct val="15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"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人工台前台与人工台交换机采用双网直接连接，单网络中断不影响任何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业务，话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务座席可以通过连接系统配套的两台三层以太网交换机，分别连接后台的两个以太网接口，实现前后台的双网络连接，以提高系统的可靠性，消除整个系统的关键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节点；</a:t>
            </a:r>
            <a:endParaRPr lang="en-US" altLang="zh-CN" sz="1200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indent="-266700" algn="just">
              <a:lnSpc>
                <a:spcPct val="15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"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支持所有来电的话单记录，班长台模式下，可查询所有话务台的话单，话务台模式下，可查询本台话单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en-US" altLang="zh-CN" sz="1200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indent="-266700" algn="just">
              <a:lnSpc>
                <a:spcPct val="15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"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支持切换为班长台模式使用，可以对电话号码进行增加、修改、删除操作，并电话号码信息同步到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话务台；</a:t>
            </a:r>
            <a:endParaRPr lang="en-US" altLang="zh-CN" sz="1200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indent="-266700" algn="just">
              <a:lnSpc>
                <a:spcPct val="15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"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人工台前台切换为班长台模式可监听指定座席的通话。班长台选择要监控的座席，作为监听、四方通话或监视话单的目标座席，然后对目标座席进行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监听；</a:t>
            </a:r>
            <a:endParaRPr lang="en-US" altLang="zh-CN" sz="1200" dirty="0" smtClea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66700" indent="-266700" algn="just">
              <a:lnSpc>
                <a:spcPct val="15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"/>
            </a:pP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每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两台配一个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HDMI KVM 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切换器二进一出，用于两台主机共享一套键鼠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显示器。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HDMI KVM 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切换器，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口桌面式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KVM 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系列切换器允许用户从单一 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USB 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键盘、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USB 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鼠标和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HDMI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显示器控制端访问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台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电脑；输入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接口：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HDMI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接口、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USB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接口、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DC3.5 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立体声接口和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DC3.5 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立体声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接口；输出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接口：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HDMI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接口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；控制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接口：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个键盘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USB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接口、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个鼠标</a:t>
            </a:r>
            <a:r>
              <a:rPr lang="en-US" altLang="zh-CN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USB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接口。</a:t>
            </a:r>
            <a:endParaRPr lang="zh-CN" altLang="zh-CN" sz="12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JP彩页-话务系列-智能人工话务产品系列画册_2024_15"/>
          <p:cNvPicPr>
            <a:picLocks noChangeAspect="1"/>
          </p:cNvPicPr>
          <p:nvPr/>
        </p:nvPicPr>
        <p:blipFill>
          <a:blip r:embed="rId2"/>
          <a:srcRect t="8370" b="6133"/>
          <a:stretch>
            <a:fillRect/>
          </a:stretch>
        </p:blipFill>
        <p:spPr>
          <a:xfrm>
            <a:off x="0" y="863600"/>
            <a:ext cx="7556500" cy="8763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4"/>
            <a:ext cx="7556500" cy="1024981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0" y="0"/>
            <a:ext cx="7556500" cy="857706"/>
            <a:chOff x="0" y="0"/>
            <a:chExt cx="7556500" cy="857706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1632"/>
            <a:stretch>
              <a:fillRect/>
            </a:stretch>
          </p:blipFill>
          <p:spPr>
            <a:xfrm>
              <a:off x="0" y="0"/>
              <a:ext cx="7556500" cy="857706"/>
            </a:xfrm>
            <a:prstGeom prst="rect">
              <a:avLst/>
            </a:prstGeom>
          </p:spPr>
        </p:pic>
        <p:sp>
          <p:nvSpPr>
            <p:cNvPr id="6" name="灯片编号占位符 3"/>
            <p:cNvSpPr txBox="1"/>
            <p:nvPr userDrawn="1"/>
          </p:nvSpPr>
          <p:spPr>
            <a:xfrm>
              <a:off x="4566346" y="607860"/>
              <a:ext cx="2286000" cy="171750"/>
            </a:xfrm>
            <a:prstGeom prst="rect">
              <a:avLst/>
            </a:prstGeom>
            <a:solidFill>
              <a:srgbClr val="606551"/>
            </a:solidFill>
          </p:spPr>
          <p:txBody>
            <a:bodyPr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智慧指挥调度产品系列</a:t>
              </a:r>
              <a:endParaRPr lang="en-US" altLang="zh-CN" sz="1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1072</Words>
  <Application>Microsoft Office PowerPoint</Application>
  <PresentationFormat>自定义</PresentationFormat>
  <Paragraphs>22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方正大黑简体</vt:lpstr>
      <vt:lpstr>方正公文黑体</vt:lpstr>
      <vt:lpstr>黑体</vt:lpstr>
      <vt:lpstr>宋体</vt:lpstr>
      <vt:lpstr>微软雅黑</vt:lpstr>
      <vt:lpstr>Calibri</vt:lpstr>
      <vt:lpstr>Times New Roman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05-综合指挥折页-单面</dc:title>
  <dc:creator>hujian</dc:creator>
  <cp:lastModifiedBy>王运飞</cp:lastModifiedBy>
  <cp:revision>102</cp:revision>
  <dcterms:created xsi:type="dcterms:W3CDTF">2021-11-12T16:25:00Z</dcterms:created>
  <dcterms:modified xsi:type="dcterms:W3CDTF">2025-12-09T03:01:17Z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2021-07-02T08:00:00Z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2021-11-13T08:00:00Z</vt:filetime>
  </property>
  <property fmtid="{D5CDD505-2E9C-101B-9397-08002B2CF9AE}" pid="5" name="ICV">
    <vt:lpwstr>60A62C0BA33D4A8DB3D352A41F0982D8</vt:lpwstr>
  </property>
  <property fmtid="{D5CDD505-2E9C-101B-9397-08002B2CF9AE}" pid="6" name="KSOProductBuildVer">
    <vt:lpwstr>2052-12.1.0.23542</vt:lpwstr>
  </property>
</Properties>
</file>