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6" r:id="rId2"/>
    <p:sldId id="257" r:id="rId3"/>
    <p:sldId id="279" r:id="rId4"/>
    <p:sldId id="280" r:id="rId5"/>
    <p:sldId id="272" r:id="rId6"/>
    <p:sldId id="269" r:id="rId7"/>
  </p:sldIdLst>
  <p:sldSz cx="7556500" cy="10261600"/>
  <p:notesSz cx="7556500" cy="10261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及公共部分" id="{A4E448EA-9377-4F85-B491-698838872931}">
          <p14:sldIdLst>
            <p14:sldId id="276"/>
            <p14:sldId id="257"/>
          </p14:sldIdLst>
        </p14:section>
        <p14:section name="投标产品功能性能" id="{1B07331B-4008-4438-88EC-47D2DFCE6EDC}">
          <p14:sldIdLst>
            <p14:sldId id="279"/>
            <p14:sldId id="280"/>
            <p14:sldId id="272"/>
          </p14:sldIdLst>
        </p14:section>
        <p14:section name="封底" id="{4389FC41-E07B-42DB-8E33-8C47676A153B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71" userDrawn="1">
          <p15:clr>
            <a:srgbClr val="A4A3A4"/>
          </p15:clr>
        </p15:guide>
        <p15:guide id="2" pos="2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5656"/>
    <a:srgbClr val="606551"/>
    <a:srgbClr val="5F644F"/>
    <a:srgbClr val="DDDED9"/>
    <a:srgbClr val="5E6157"/>
    <a:srgbClr val="7F8870"/>
    <a:srgbClr val="F0EDE6"/>
    <a:srgbClr val="5C644C"/>
    <a:srgbClr val="FFFFF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howGuides="1">
      <p:cViewPr varScale="1">
        <p:scale>
          <a:sx n="77" d="100"/>
          <a:sy n="77" d="100"/>
        </p:scale>
        <p:origin x="3226" y="67"/>
      </p:cViewPr>
      <p:guideLst>
        <p:guide orient="horz" pos="2871"/>
        <p:guide pos="2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  <a:t>2025/12/9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1600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99770" y="1282700"/>
            <a:ext cx="6156960" cy="346329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4938395"/>
            <a:ext cx="6045200" cy="40405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164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投标彩页模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7556500" cy="857706"/>
            <a:chOff x="0" y="0"/>
            <a:chExt cx="7556500" cy="85770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632"/>
            <a:stretch>
              <a:fillRect/>
            </a:stretch>
          </p:blipFill>
          <p:spPr>
            <a:xfrm>
              <a:off x="0" y="0"/>
              <a:ext cx="7556500" cy="857706"/>
            </a:xfrm>
            <a:prstGeom prst="rect">
              <a:avLst/>
            </a:prstGeom>
          </p:spPr>
        </p:pic>
        <p:sp>
          <p:nvSpPr>
            <p:cNvPr id="15" name="灯片编号占位符 3"/>
            <p:cNvSpPr txBox="1"/>
            <p:nvPr userDrawn="1"/>
          </p:nvSpPr>
          <p:spPr>
            <a:xfrm>
              <a:off x="4566346" y="607860"/>
              <a:ext cx="2286000" cy="171750"/>
            </a:xfrm>
            <a:prstGeom prst="rect">
              <a:avLst/>
            </a:prstGeom>
            <a:solidFill>
              <a:srgbClr val="606551"/>
            </a:solidFill>
          </p:spPr>
          <p:txBody>
            <a:bodyPr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智慧指挥调度产品系列</a:t>
              </a:r>
              <a:endParaRPr lang="en-US" altLang="zh-CN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灯片编号占位符 3"/>
          <p:cNvSpPr txBox="1"/>
          <p:nvPr userDrawn="1"/>
        </p:nvSpPr>
        <p:spPr>
          <a:xfrm>
            <a:off x="4174490" y="604520"/>
            <a:ext cx="2678430" cy="171450"/>
          </a:xfrm>
          <a:prstGeom prst="rect">
            <a:avLst/>
          </a:prstGeom>
          <a:solidFill>
            <a:srgbClr val="606551"/>
          </a:solidFill>
        </p:spPr>
        <p:txBody>
          <a:bodyPr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北京佳讯飞鸿电气电气股份有限公司</a:t>
            </a:r>
          </a:p>
        </p:txBody>
      </p:sp>
      <p:sp>
        <p:nvSpPr>
          <p:cNvPr id="5" name="灯片编号占位符 1"/>
          <p:cNvSpPr>
            <a:spLocks noGrp="1"/>
          </p:cNvSpPr>
          <p:nvPr userDrawn="1"/>
        </p:nvSpPr>
        <p:spPr>
          <a:xfrm>
            <a:off x="0" y="9702800"/>
            <a:ext cx="1034827" cy="235712"/>
          </a:xfrm>
          <a:prstGeom prst="rect">
            <a:avLst/>
          </a:prstGeom>
          <a:solidFill>
            <a:srgbClr val="606551"/>
          </a:solidFill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1C8817-C051-4254-8447-C87145F9D410}" type="slidenum"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‹#›</a:t>
            </a:fld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页脚占位符 2"/>
          <p:cNvSpPr>
            <a:spLocks noGrp="1"/>
          </p:cNvSpPr>
          <p:nvPr userDrawn="1"/>
        </p:nvSpPr>
        <p:spPr>
          <a:xfrm>
            <a:off x="1034827" y="9702800"/>
            <a:ext cx="6528023" cy="23571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>
              <a:defRPr sz="1000"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00" smtClean="0">
                <a:solidFill>
                  <a:srgbClr val="5656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智慧指挥调度全产业链综合解决方案提供</a:t>
            </a:r>
            <a:r>
              <a:rPr lang="zh-CN" altLang="en-US" sz="1400" smtClean="0">
                <a:solidFill>
                  <a:srgbClr val="5656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endParaRPr lang="zh-CN" altLang="en-US" sz="1400" dirty="0" smtClean="0">
              <a:solidFill>
                <a:srgbClr val="56565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4294967295"/>
          </p:nvPr>
        </p:nvSpPr>
        <p:spPr>
          <a:xfrm>
            <a:off x="1028477" y="9702800"/>
            <a:ext cx="6528023" cy="235712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>
                <a:solidFill>
                  <a:srgbClr val="5E6157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智慧指挥调度全产业链综合解决方案提供商</a:t>
            </a:r>
            <a:endParaRPr lang="zh-CN" altLang="en-US" dirty="0">
              <a:solidFill>
                <a:srgbClr val="5E6157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-6350" y="9702800"/>
            <a:ext cx="1034827" cy="235712"/>
          </a:xfrm>
          <a:prstGeom prst="rect">
            <a:avLst/>
          </a:prstGeom>
        </p:spPr>
        <p:txBody>
          <a:bodyPr/>
          <a:lstStyle/>
          <a:p>
            <a:pPr algn="ctr"/>
            <a:fld id="{991C8817-C051-4254-8447-C87145F9D410}" type="slidenum"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 descr="JP彩页-话务系列-智能人工话务产品系列画册_2024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5" y="-635"/>
            <a:ext cx="7572375" cy="103085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99815" y="6065520"/>
            <a:ext cx="3959225" cy="4196080"/>
          </a:xfrm>
          <a:prstGeom prst="rect">
            <a:avLst/>
          </a:prstGeom>
          <a:gradFill>
            <a:gsLst>
              <a:gs pos="0">
                <a:srgbClr val="DDDED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5240" y="6060440"/>
            <a:ext cx="3615055" cy="4222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44855" y="7035800"/>
            <a:ext cx="6929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dirty="0" smtClean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维护</a:t>
            </a:r>
            <a:r>
              <a:rPr lang="zh-CN" altLang="en-US" sz="4000" dirty="0" smtClean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台</a:t>
            </a:r>
            <a:endParaRPr lang="zh-CN" altLang="en-US" sz="4000" dirty="0">
              <a:solidFill>
                <a:srgbClr val="5F644F"/>
              </a:solidFill>
              <a:latin typeface="方正大黑简体" panose="03000509000000000000" charset="-122"/>
              <a:ea typeface="方正大黑简体" panose="03000509000000000000" charset="-122"/>
              <a:cs typeface="方正大黑简体" panose="03000509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4855" y="8940800"/>
            <a:ext cx="6527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北京佳讯飞鸿电气股份有限公司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JP彩页-话务系列-智能人工话务产品系列画册_2024_2"/>
          <p:cNvPicPr>
            <a:picLocks noChangeAspect="1"/>
          </p:cNvPicPr>
          <p:nvPr/>
        </p:nvPicPr>
        <p:blipFill>
          <a:blip r:embed="rId2"/>
          <a:srcRect t="8370" b="6295"/>
          <a:stretch>
            <a:fillRect/>
          </a:stretch>
        </p:blipFill>
        <p:spPr>
          <a:xfrm>
            <a:off x="0" y="863600"/>
            <a:ext cx="7556500" cy="87464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461726765744d6f64756c65223a20226b6f6e6c696e65666f6e7473220a7d0a"/>
          <p:cNvSpPr txBox="1"/>
          <p:nvPr/>
        </p:nvSpPr>
        <p:spPr>
          <a:xfrm>
            <a:off x="501650" y="109220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产品概述</a:t>
            </a:r>
          </a:p>
        </p:txBody>
      </p:sp>
      <p:sp>
        <p:nvSpPr>
          <p:cNvPr id="5" name="文本框 4" descr="7b0a20202020227461726765744d6f64756c65223a20226b6f6e6c696e65666f6e7473220a7d0a"/>
          <p:cNvSpPr txBox="1"/>
          <p:nvPr/>
        </p:nvSpPr>
        <p:spPr>
          <a:xfrm>
            <a:off x="501649" y="1484477"/>
            <a:ext cx="3810565" cy="2277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lnSpc>
                <a:spcPct val="133000"/>
              </a:lnSpc>
            </a:pP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维护台采用自主可控台式机安装配套维护台软件的技术形式，音箱等附件，主要用于实现设备维护管理功能。</a:t>
            </a:r>
          </a:p>
          <a:p>
            <a:pPr indent="266700" algn="just">
              <a:lnSpc>
                <a:spcPct val="133000"/>
              </a:lnSpc>
            </a:pP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维护管理功能主要包括网络拓扑功能，能够显示系统设备框图；设备管理功能，能够查询单板硬件版本和软件版本；配置管理功能，能够对设备业务数据进行配置和校验；信令监控功能，能够跟踪中国一号、数字一号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(DSS1)</a:t>
            </a: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和数字共电信令的交互过程；告警管理功能，可以进行告警声光提示、分类分级。</a:t>
            </a:r>
            <a:endParaRPr lang="en-US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92650" y="3621405"/>
            <a:ext cx="1574324" cy="213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7970" algn="ctr"/>
            <a:r>
              <a:rPr lang="zh-CN" altLang="en-US" sz="8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维护台示意图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 descr="7b0a20202020227461726765744d6f64756c65223a20226b6f6e6c696e65666f6e7473220a7d0a"/>
          <p:cNvSpPr txBox="1"/>
          <p:nvPr/>
        </p:nvSpPr>
        <p:spPr>
          <a:xfrm>
            <a:off x="501649" y="3819699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》设备配置</a:t>
            </a:r>
            <a:endParaRPr lang="en-US" altLang="zh-CN" sz="2000" b="1" dirty="0">
              <a:solidFill>
                <a:srgbClr val="5A614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8" name="文本框 7" descr="7b0a20202020227461726765744d6f64756c65223a20226b6f6e6c696e65666f6e7473220a7d0a"/>
          <p:cNvSpPr txBox="1"/>
          <p:nvPr/>
        </p:nvSpPr>
        <p:spPr>
          <a:xfrm>
            <a:off x="466270" y="4882855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》产品参数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79229" y="1038635"/>
            <a:ext cx="4714765" cy="452346"/>
            <a:chOff x="0" y="21265"/>
            <a:chExt cx="3778250" cy="479179"/>
          </a:xfrm>
        </p:grpSpPr>
        <p:sp>
          <p:nvSpPr>
            <p:cNvPr id="13" name="矩形 12"/>
            <p:cNvSpPr/>
            <p:nvPr/>
          </p:nvSpPr>
          <p:spPr>
            <a:xfrm>
              <a:off x="0" y="21265"/>
              <a:ext cx="3778250" cy="393065"/>
            </a:xfrm>
            <a:prstGeom prst="rect">
              <a:avLst/>
            </a:prstGeom>
            <a:solidFill>
              <a:srgbClr val="5C6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文本框 2"/>
            <p:cNvSpPr txBox="1">
              <a:spLocks noChangeArrowheads="1"/>
            </p:cNvSpPr>
            <p:nvPr/>
          </p:nvSpPr>
          <p:spPr bwMode="auto">
            <a:xfrm>
              <a:off x="0" y="22289"/>
              <a:ext cx="3581400" cy="4781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维护台（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型号：飞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鸿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9000M-MMT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zh-CN" sz="1100" b="1" kern="10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66270" y="4208986"/>
            <a:ext cx="670750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设备硬件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参数：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飞腾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D2000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核，主频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2.3GHZ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；内存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8G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；硬盘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1TSSD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；独立显卡，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2G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显存；显示器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23.8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英寸；预装麒麟操作系统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、维护台软件。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2650" y="1849845"/>
            <a:ext cx="2275205" cy="168075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466269" y="5504034"/>
            <a:ext cx="6707505" cy="36933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每个人工台交换设备配置一台维护台，对设备进行集中维护管理及数据配置，包括数据和配置管理、告警管理、内置式信令分析等几大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模块；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具有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拓扑图功能，能够显示系统设备框图；维护台主界面显示网络拓扑图窗口，把人工台交换机当作一个网元，在网络拓扑图上显示设备的网络拓扑结构，拓扑图窗口的上方有水平工具栏，可对图中设备直观图进行编辑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操作；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具有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设备管理功能，能够查询单板硬件版本和软件版本。在槽位配置中可查看单板逻辑器件版本；每个单板的软件保存至两个区，启动标志为“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1”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则表示当前运行的是区域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的程序，启动标志为“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2”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则表示当前运行的是区域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的程序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有配置管理功能，能够对设备业务数据进行配置和校验。配置数据时，维护台上配置和修改的数据会同时发送到人工台交换机的主控板；可以选择校验和全部校验维护台侧与主控板的数据是否一致，如有不一致，维护台界面上会以红色标识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出来；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具备信令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分析软件模块，具备信令监控功能，能够跟踪中国一号、数字一号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(DSS1)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和数字共电信令的交互过程；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6269" y="939800"/>
            <a:ext cx="6707505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具备告警声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光提示、分类分级；系统提供实时声光告警提示、告警确认、告警过滤、告警分析功能；系统把告警分为紧急告警、主要告警、次要告警、提示告警四种告警严重等级，不同的告警等级有不同的颜色和声音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提示；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具备设备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的操作日志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支持设备数据一致性检查和对比，可以选择校验和全部校验维护台侧与主控板的数据是否一致，如有不一致，维护台界面上会以红色标识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出来；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具备离线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数据配置。离线数据配置是在脱机状态下进行配置数据，增加、修改或删除的数据先保存到维护台本地数据库，需要手动下载数据到人工台交换机主控板。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JP彩页-话务系列-智能人工话务产品系列画册_2024_15"/>
          <p:cNvPicPr>
            <a:picLocks noChangeAspect="1"/>
          </p:cNvPicPr>
          <p:nvPr/>
        </p:nvPicPr>
        <p:blipFill>
          <a:blip r:embed="rId2"/>
          <a:srcRect t="8370" b="6133"/>
          <a:stretch>
            <a:fillRect/>
          </a:stretch>
        </p:blipFill>
        <p:spPr>
          <a:xfrm>
            <a:off x="0" y="863600"/>
            <a:ext cx="7556500" cy="876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4"/>
            <a:ext cx="7556500" cy="1024981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7556500" cy="857706"/>
            <a:chOff x="0" y="0"/>
            <a:chExt cx="7556500" cy="857706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632"/>
            <a:stretch>
              <a:fillRect/>
            </a:stretch>
          </p:blipFill>
          <p:spPr>
            <a:xfrm>
              <a:off x="0" y="0"/>
              <a:ext cx="7556500" cy="857706"/>
            </a:xfrm>
            <a:prstGeom prst="rect">
              <a:avLst/>
            </a:prstGeom>
          </p:spPr>
        </p:pic>
        <p:sp>
          <p:nvSpPr>
            <p:cNvPr id="6" name="灯片编号占位符 3"/>
            <p:cNvSpPr txBox="1"/>
            <p:nvPr userDrawn="1"/>
          </p:nvSpPr>
          <p:spPr>
            <a:xfrm>
              <a:off x="4566346" y="607860"/>
              <a:ext cx="2286000" cy="171750"/>
            </a:xfrm>
            <a:prstGeom prst="rect">
              <a:avLst/>
            </a:prstGeom>
            <a:solidFill>
              <a:srgbClr val="606551"/>
            </a:solidFill>
          </p:spPr>
          <p:txBody>
            <a:bodyPr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智慧指挥调度产品系列</a:t>
              </a:r>
              <a:endParaRPr lang="en-US" altLang="zh-CN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984</Words>
  <Application>Microsoft Office PowerPoint</Application>
  <PresentationFormat>自定义</PresentationFormat>
  <Paragraphs>21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方正大黑简体</vt:lpstr>
      <vt:lpstr>方正公文黑体</vt:lpstr>
      <vt:lpstr>黑体</vt:lpstr>
      <vt:lpstr>宋体</vt:lpstr>
      <vt:lpstr>微软雅黑</vt:lpstr>
      <vt:lpstr>Calibri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05-综合指挥折页-单面</dc:title>
  <dc:creator>hujian</dc:creator>
  <cp:lastModifiedBy>王运飞</cp:lastModifiedBy>
  <cp:revision>96</cp:revision>
  <dcterms:created xsi:type="dcterms:W3CDTF">2021-11-12T16:25:00Z</dcterms:created>
  <dcterms:modified xsi:type="dcterms:W3CDTF">2025-12-09T03:02:27Z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2021-07-02T08:00:00Z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2021-11-13T08:00:00Z</vt:filetime>
  </property>
  <property fmtid="{D5CDD505-2E9C-101B-9397-08002B2CF9AE}" pid="5" name="ICV">
    <vt:lpwstr>60A62C0BA33D4A8DB3D352A41F0982D8</vt:lpwstr>
  </property>
  <property fmtid="{D5CDD505-2E9C-101B-9397-08002B2CF9AE}" pid="6" name="KSOProductBuildVer">
    <vt:lpwstr>2052-12.1.0.23542</vt:lpwstr>
  </property>
</Properties>
</file>